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al Bold" panose="020B0704020202020204" pitchFamily="34" charset="0"/>
      <p:regular r:id="rId13"/>
      <p:bold r:id="rId14"/>
    </p:embeddedFont>
    <p:embeddedFont>
      <p:font typeface="Glock Grotesk 2.0 Ultra-Bold" panose="020B0604020202020204" charset="0"/>
      <p:regular r:id="rId15"/>
    </p:embeddedFont>
    <p:embeddedFont>
      <p:font typeface="Inter" panose="020B0604020202020204" charset="0"/>
      <p:regular r:id="rId16"/>
    </p:embeddedFont>
    <p:embeddedFont>
      <p:font typeface="Open Sans Bold" panose="020B0604020202020204" charset="0"/>
      <p:regular r:id="rId17"/>
    </p:embeddedFont>
    <p:embeddedFont>
      <p:font typeface="Poppins Bold" panose="020B0604020202020204" charset="0"/>
      <p:regular r:id="rId18"/>
    </p:embeddedFont>
    <p:embeddedFont>
      <p:font typeface="Poppins Medium" panose="00000600000000000000" pitchFamily="2" charset="0"/>
      <p:regular r:id="rId19"/>
      <p:italic r:id="rId20"/>
    </p:embeddedFont>
    <p:embeddedFont>
      <p:font typeface="Poppins Semi-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F8F4"/>
    <a:srgbClr val="8887FC"/>
    <a:srgbClr val="2932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2AF96C-2DE7-40F6-BB81-671BDD135E92}" v="1" dt="2026-02-22T03:40:26.129"/>
    <p1510:client id="{883E6E4A-325D-4609-B599-50E7D73A8596}" v="28" dt="2026-02-21T06:28:00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66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22.02.2026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image" Target="../media/image11.jpe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0" y="-1"/>
            <a:ext cx="18288000" cy="10287001"/>
          </a:xfrm>
          <a:custGeom>
            <a:avLst/>
            <a:gdLst/>
            <a:ahLst/>
            <a:cxnLst/>
            <a:rect l="l" t="t" r="r" b="b"/>
            <a:pathLst>
              <a:path w="18288000" h="18242280">
                <a:moveTo>
                  <a:pt x="0" y="0"/>
                </a:moveTo>
                <a:lnTo>
                  <a:pt x="18288000" y="0"/>
                </a:lnTo>
                <a:lnTo>
                  <a:pt x="18288000" y="18242280"/>
                </a:lnTo>
                <a:lnTo>
                  <a:pt x="0" y="18242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28853" b="-4848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" name="Freeform 2"/>
          <p:cNvSpPr/>
          <p:nvPr/>
        </p:nvSpPr>
        <p:spPr>
          <a:xfrm>
            <a:off x="-20875" y="-1"/>
            <a:ext cx="7515220" cy="10287000"/>
          </a:xfrm>
          <a:custGeom>
            <a:avLst/>
            <a:gdLst/>
            <a:ahLst/>
            <a:cxnLst/>
            <a:rect l="l" t="t" r="r" b="b"/>
            <a:pathLst>
              <a:path w="14553235" h="14553235">
                <a:moveTo>
                  <a:pt x="0" y="0"/>
                </a:moveTo>
                <a:lnTo>
                  <a:pt x="14553235" y="0"/>
                </a:lnTo>
                <a:lnTo>
                  <a:pt x="14553235" y="14553235"/>
                </a:lnTo>
                <a:lnTo>
                  <a:pt x="0" y="145532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3650" b="-4147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flipH="1">
            <a:off x="10998109" y="-1"/>
            <a:ext cx="7276618" cy="10287001"/>
          </a:xfrm>
          <a:custGeom>
            <a:avLst/>
            <a:gdLst/>
            <a:ahLst/>
            <a:cxnLst/>
            <a:rect l="l" t="t" r="r" b="b"/>
            <a:pathLst>
              <a:path w="14553235" h="14553235">
                <a:moveTo>
                  <a:pt x="14553234" y="0"/>
                </a:moveTo>
                <a:lnTo>
                  <a:pt x="0" y="0"/>
                </a:lnTo>
                <a:lnTo>
                  <a:pt x="0" y="14553235"/>
                </a:lnTo>
                <a:lnTo>
                  <a:pt x="14553234" y="14553235"/>
                </a:lnTo>
                <a:lnTo>
                  <a:pt x="1455323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100000" b="-41472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5" name="Group 5"/>
          <p:cNvGrpSpPr/>
          <p:nvPr/>
        </p:nvGrpSpPr>
        <p:grpSpPr>
          <a:xfrm>
            <a:off x="1174966" y="2544147"/>
            <a:ext cx="841038" cy="117758"/>
            <a:chOff x="0" y="0"/>
            <a:chExt cx="1121385" cy="1570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1410" cy="156972"/>
            </a:xfrm>
            <a:custGeom>
              <a:avLst/>
              <a:gdLst/>
              <a:ahLst/>
              <a:cxnLst/>
              <a:rect l="l" t="t" r="r" b="b"/>
              <a:pathLst>
                <a:path w="1121410" h="156972">
                  <a:moveTo>
                    <a:pt x="0" y="0"/>
                  </a:moveTo>
                  <a:lnTo>
                    <a:pt x="1121410" y="0"/>
                  </a:lnTo>
                  <a:lnTo>
                    <a:pt x="1121410" y="156972"/>
                  </a:lnTo>
                  <a:lnTo>
                    <a:pt x="0" y="156972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788576" y="1"/>
            <a:ext cx="1499424" cy="1499424"/>
            <a:chOff x="0" y="0"/>
            <a:chExt cx="1835734" cy="183573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835785" cy="1835785"/>
            </a:xfrm>
            <a:custGeom>
              <a:avLst/>
              <a:gdLst/>
              <a:ahLst/>
              <a:cxnLst/>
              <a:rect l="l" t="t" r="r" b="b"/>
              <a:pathLst>
                <a:path w="1835785" h="1835785">
                  <a:moveTo>
                    <a:pt x="0" y="0"/>
                  </a:moveTo>
                  <a:lnTo>
                    <a:pt x="1835785" y="0"/>
                  </a:lnTo>
                  <a:lnTo>
                    <a:pt x="1835785" y="1835785"/>
                  </a:lnTo>
                  <a:lnTo>
                    <a:pt x="0" y="183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r="2" b="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0" y="0"/>
            <a:ext cx="1493272" cy="1376801"/>
            <a:chOff x="0" y="0"/>
            <a:chExt cx="1991030" cy="18357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90979" cy="1835785"/>
            </a:xfrm>
            <a:custGeom>
              <a:avLst/>
              <a:gdLst/>
              <a:ahLst/>
              <a:cxnLst/>
              <a:rect l="l" t="t" r="r" b="b"/>
              <a:pathLst>
                <a:path w="1990979" h="1835785">
                  <a:moveTo>
                    <a:pt x="0" y="0"/>
                  </a:moveTo>
                  <a:lnTo>
                    <a:pt x="1990979" y="0"/>
                  </a:lnTo>
                  <a:lnTo>
                    <a:pt x="1990979" y="1835785"/>
                  </a:lnTo>
                  <a:lnTo>
                    <a:pt x="0" y="183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r="-2" b="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1" name="AutoShape 11"/>
          <p:cNvSpPr/>
          <p:nvPr/>
        </p:nvSpPr>
        <p:spPr>
          <a:xfrm>
            <a:off x="4569073" y="1733502"/>
            <a:ext cx="9136581" cy="0"/>
          </a:xfrm>
          <a:prstGeom prst="line">
            <a:avLst/>
          </a:prstGeom>
          <a:ln w="38100" cap="flat">
            <a:solidFill>
              <a:srgbClr val="FFFFFF"/>
            </a:solidFill>
            <a:prstDash val="sysDot"/>
            <a:headEnd type="diamond" w="lg" len="lg"/>
            <a:tailEnd type="diamond" w="lg" len="lg"/>
          </a:ln>
        </p:spPr>
        <p:txBody>
          <a:bodyPr/>
          <a:lstStyle/>
          <a:p>
            <a:endParaRPr lang="en-IN"/>
          </a:p>
        </p:txBody>
      </p:sp>
      <p:grpSp>
        <p:nvGrpSpPr>
          <p:cNvPr id="12" name="Group 12"/>
          <p:cNvGrpSpPr/>
          <p:nvPr/>
        </p:nvGrpSpPr>
        <p:grpSpPr>
          <a:xfrm>
            <a:off x="4569073" y="9129656"/>
            <a:ext cx="9001422" cy="977722"/>
            <a:chOff x="0" y="0"/>
            <a:chExt cx="2370745" cy="25750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70745" cy="257507"/>
            </a:xfrm>
            <a:custGeom>
              <a:avLst/>
              <a:gdLst/>
              <a:ahLst/>
              <a:cxnLst/>
              <a:rect l="l" t="t" r="r" b="b"/>
              <a:pathLst>
                <a:path w="2370745" h="257507">
                  <a:moveTo>
                    <a:pt x="43864" y="0"/>
                  </a:moveTo>
                  <a:lnTo>
                    <a:pt x="2326881" y="0"/>
                  </a:lnTo>
                  <a:cubicBezTo>
                    <a:pt x="2351106" y="0"/>
                    <a:pt x="2370745" y="19639"/>
                    <a:pt x="2370745" y="43864"/>
                  </a:cubicBezTo>
                  <a:lnTo>
                    <a:pt x="2370745" y="213643"/>
                  </a:lnTo>
                  <a:cubicBezTo>
                    <a:pt x="2370745" y="237868"/>
                    <a:pt x="2351106" y="257507"/>
                    <a:pt x="2326881" y="257507"/>
                  </a:cubicBezTo>
                  <a:lnTo>
                    <a:pt x="43864" y="257507"/>
                  </a:lnTo>
                  <a:cubicBezTo>
                    <a:pt x="19639" y="257507"/>
                    <a:pt x="0" y="237868"/>
                    <a:pt x="0" y="213643"/>
                  </a:cubicBezTo>
                  <a:lnTo>
                    <a:pt x="0" y="43864"/>
                  </a:lnTo>
                  <a:cubicBezTo>
                    <a:pt x="0" y="19639"/>
                    <a:pt x="19639" y="0"/>
                    <a:pt x="43864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2370745" cy="2575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4786688" y="9249890"/>
            <a:ext cx="2201596" cy="796703"/>
          </a:xfrm>
          <a:custGeom>
            <a:avLst/>
            <a:gdLst/>
            <a:ahLst/>
            <a:cxnLst/>
            <a:rect l="l" t="t" r="r" b="b"/>
            <a:pathLst>
              <a:path w="2201596" h="796703">
                <a:moveTo>
                  <a:pt x="0" y="0"/>
                </a:moveTo>
                <a:lnTo>
                  <a:pt x="2201596" y="0"/>
                </a:lnTo>
                <a:lnTo>
                  <a:pt x="2201596" y="796702"/>
                </a:lnTo>
                <a:lnTo>
                  <a:pt x="0" y="79670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16"/>
          <p:cNvSpPr/>
          <p:nvPr/>
        </p:nvSpPr>
        <p:spPr>
          <a:xfrm>
            <a:off x="11230458" y="9367814"/>
            <a:ext cx="2124123" cy="560855"/>
          </a:xfrm>
          <a:custGeom>
            <a:avLst/>
            <a:gdLst/>
            <a:ahLst/>
            <a:cxnLst/>
            <a:rect l="l" t="t" r="r" b="b"/>
            <a:pathLst>
              <a:path w="2124123" h="560855">
                <a:moveTo>
                  <a:pt x="0" y="0"/>
                </a:moveTo>
                <a:lnTo>
                  <a:pt x="2124123" y="0"/>
                </a:lnTo>
                <a:lnTo>
                  <a:pt x="2124123" y="560854"/>
                </a:lnTo>
                <a:lnTo>
                  <a:pt x="0" y="56085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8146" t="-139512" r="-7468" b="-19835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Freeform 17"/>
          <p:cNvSpPr/>
          <p:nvPr/>
        </p:nvSpPr>
        <p:spPr>
          <a:xfrm>
            <a:off x="7140337" y="9367814"/>
            <a:ext cx="2498362" cy="567193"/>
          </a:xfrm>
          <a:custGeom>
            <a:avLst/>
            <a:gdLst/>
            <a:ahLst/>
            <a:cxnLst/>
            <a:rect l="l" t="t" r="r" b="b"/>
            <a:pathLst>
              <a:path w="2498362" h="567193">
                <a:moveTo>
                  <a:pt x="0" y="0"/>
                </a:moveTo>
                <a:lnTo>
                  <a:pt x="2498362" y="0"/>
                </a:lnTo>
                <a:lnTo>
                  <a:pt x="2498362" y="567193"/>
                </a:lnTo>
                <a:lnTo>
                  <a:pt x="0" y="56719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170162" b="-170315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8" name="Freeform 18"/>
          <p:cNvSpPr/>
          <p:nvPr/>
        </p:nvSpPr>
        <p:spPr>
          <a:xfrm>
            <a:off x="9638699" y="9189104"/>
            <a:ext cx="1524737" cy="918274"/>
          </a:xfrm>
          <a:custGeom>
            <a:avLst/>
            <a:gdLst/>
            <a:ahLst/>
            <a:cxnLst/>
            <a:rect l="l" t="t" r="r" b="b"/>
            <a:pathLst>
              <a:path w="1524737" h="918274">
                <a:moveTo>
                  <a:pt x="0" y="0"/>
                </a:moveTo>
                <a:lnTo>
                  <a:pt x="1524737" y="0"/>
                </a:lnTo>
                <a:lnTo>
                  <a:pt x="1524737" y="918274"/>
                </a:lnTo>
                <a:lnTo>
                  <a:pt x="0" y="91827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b="-10788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9" name="TextBox 19"/>
          <p:cNvSpPr txBox="1"/>
          <p:nvPr/>
        </p:nvSpPr>
        <p:spPr>
          <a:xfrm>
            <a:off x="12097566" y="5143500"/>
            <a:ext cx="5161734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0"/>
              </a:lnSpc>
            </a:pPr>
            <a:r>
              <a:rPr lang="en-US" sz="5617" b="1" dirty="0">
                <a:solidFill>
                  <a:srgbClr val="F2F4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InnovateX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47750" y="2929866"/>
            <a:ext cx="13147893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20"/>
              </a:lnSpc>
            </a:pPr>
            <a:r>
              <a:rPr lang="en-US" sz="7017" b="1" dirty="0">
                <a:solidFill>
                  <a:srgbClr val="F6F9FF"/>
                </a:solidFill>
                <a:latin typeface="Poppins Bold"/>
                <a:ea typeface="Poppins Bold"/>
                <a:cs typeface="Poppins Bold"/>
                <a:sym typeface="Poppins Bold"/>
              </a:rPr>
              <a:t> AGROGUARD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35036" y="404050"/>
            <a:ext cx="15417937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b="1">
                <a:solidFill>
                  <a:srgbClr val="F6F9FF"/>
                </a:solidFill>
                <a:latin typeface="Glock Grotesk 2.0 Ultra-Bold"/>
                <a:ea typeface="Glock Grotesk 2.0 Ultra-Bold"/>
                <a:cs typeface="Glock Grotesk 2.0 Ultra-Bold"/>
                <a:sym typeface="Glock Grotesk 2.0 Ultra-Bold"/>
              </a:rPr>
              <a:t>HackNovation 2.0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74966" y="4259932"/>
            <a:ext cx="5965371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2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When food is wasted, it is not just a loss of harvest — it is a loss of human effort and opportunity.</a:t>
            </a:r>
            <a:endParaRPr lang="en-US" sz="3000" b="1" dirty="0">
              <a:solidFill>
                <a:schemeClr val="accent3">
                  <a:lumMod val="60000"/>
                  <a:lumOff val="40000"/>
                </a:schemeClr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DF2FEFB-191B-8CEF-74D4-59FAACC557A2}"/>
              </a:ext>
            </a:extLst>
          </p:cNvPr>
          <p:cNvSpPr txBox="1"/>
          <p:nvPr/>
        </p:nvSpPr>
        <p:spPr>
          <a:xfrm>
            <a:off x="1174966" y="6285360"/>
            <a:ext cx="7162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PS-HK16</a:t>
            </a:r>
          </a:p>
          <a:p>
            <a:r>
              <a:rPr lang="en-US" sz="28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AI-Based Post-Harvest Loss Reduction &amp; Crop Planning Intelligence System</a:t>
            </a:r>
            <a:endParaRPr lang="en-IN" sz="2800" b="1" dirty="0">
              <a:solidFill>
                <a:schemeClr val="accent3">
                  <a:lumMod val="60000"/>
                  <a:lumOff val="40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D89A19-CAB9-A242-E68A-6D0B957119ED}"/>
              </a:ext>
            </a:extLst>
          </p:cNvPr>
          <p:cNvSpPr txBox="1"/>
          <p:nvPr/>
        </p:nvSpPr>
        <p:spPr>
          <a:xfrm>
            <a:off x="12033077" y="6102089"/>
            <a:ext cx="40451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52F8F4"/>
                </a:solidFill>
                <a:latin typeface="Inter" panose="020B0604020202020204" charset="0"/>
                <a:ea typeface="Inter" panose="020B0604020202020204" charset="0"/>
              </a:rPr>
              <a:t>Team Members:</a:t>
            </a:r>
          </a:p>
          <a:p>
            <a:r>
              <a:rPr lang="en-IN" sz="2400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</a:rPr>
              <a:t>Anand Prasad(Leader)</a:t>
            </a:r>
          </a:p>
          <a:p>
            <a:r>
              <a:rPr lang="en-IN" sz="2400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</a:rPr>
              <a:t>Ashmit </a:t>
            </a:r>
            <a:r>
              <a:rPr lang="en-IN" sz="2400" b="1" dirty="0" err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</a:rPr>
              <a:t>Akhouri</a:t>
            </a:r>
            <a:endParaRPr lang="en-IN" sz="2400" b="1" dirty="0">
              <a:solidFill>
                <a:schemeClr val="bg1"/>
              </a:solidFill>
              <a:latin typeface="Inter" panose="020B0604020202020204" charset="0"/>
              <a:ea typeface="Inter" panose="020B0604020202020204" charset="0"/>
            </a:endParaRPr>
          </a:p>
          <a:p>
            <a:r>
              <a:rPr lang="en-IN" sz="2400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</a:rPr>
              <a:t>Tarak Nath Dey</a:t>
            </a:r>
          </a:p>
          <a:p>
            <a:r>
              <a:rPr lang="en-IN" sz="2400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</a:rPr>
              <a:t>Sanjay Saw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4260" y="2562044"/>
            <a:ext cx="2426918" cy="339804"/>
            <a:chOff x="0" y="0"/>
            <a:chExt cx="1121385" cy="1570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1410" cy="156972"/>
            </a:xfrm>
            <a:custGeom>
              <a:avLst/>
              <a:gdLst/>
              <a:ahLst/>
              <a:cxnLst/>
              <a:rect l="l" t="t" r="r" b="b"/>
              <a:pathLst>
                <a:path w="1121410" h="156972">
                  <a:moveTo>
                    <a:pt x="0" y="0"/>
                  </a:moveTo>
                  <a:lnTo>
                    <a:pt x="1121410" y="0"/>
                  </a:lnTo>
                  <a:lnTo>
                    <a:pt x="1121410" y="156972"/>
                  </a:lnTo>
                  <a:lnTo>
                    <a:pt x="0" y="156972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Freeform 4"/>
          <p:cNvSpPr/>
          <p:nvPr/>
        </p:nvSpPr>
        <p:spPr>
          <a:xfrm>
            <a:off x="9264768" y="1146234"/>
            <a:ext cx="7994532" cy="7994532"/>
          </a:xfrm>
          <a:custGeom>
            <a:avLst/>
            <a:gdLst/>
            <a:ahLst/>
            <a:cxnLst/>
            <a:rect l="l" t="t" r="r" b="b"/>
            <a:pathLst>
              <a:path w="7994532" h="7994532">
                <a:moveTo>
                  <a:pt x="0" y="0"/>
                </a:moveTo>
                <a:lnTo>
                  <a:pt x="7994532" y="0"/>
                </a:lnTo>
                <a:lnTo>
                  <a:pt x="7994532" y="7994532"/>
                </a:lnTo>
                <a:lnTo>
                  <a:pt x="0" y="79945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1634260" y="2997098"/>
            <a:ext cx="7012126" cy="15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20"/>
              </a:lnSpc>
            </a:pPr>
            <a:r>
              <a:rPr lang="en-US" sz="9850" b="1">
                <a:solidFill>
                  <a:srgbClr val="F6F9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97676" y="5114925"/>
            <a:ext cx="673672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 dirty="0">
                <a:solidFill>
                  <a:srgbClr val="38B6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Contact Details</a:t>
            </a:r>
          </a:p>
          <a:p>
            <a:pPr algn="ctr">
              <a:lnSpc>
                <a:spcPts val="3600"/>
              </a:lnSpc>
            </a:pPr>
            <a:r>
              <a:rPr lang="en-US" sz="3000" b="1" dirty="0">
                <a:solidFill>
                  <a:srgbClr val="38B6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Phone No.: </a:t>
            </a:r>
            <a:r>
              <a:rPr lang="en-US" sz="3000" b="1" dirty="0">
                <a:solidFill>
                  <a:schemeClr val="bg1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+91 8603137972</a:t>
            </a:r>
          </a:p>
          <a:p>
            <a:pPr algn="ctr">
              <a:lnSpc>
                <a:spcPts val="3600"/>
              </a:lnSpc>
            </a:pPr>
            <a:r>
              <a:rPr lang="en-US" sz="3000" b="1" dirty="0">
                <a:solidFill>
                  <a:srgbClr val="38B6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Email : </a:t>
            </a:r>
            <a:r>
              <a:rPr lang="en-US" sz="3000" b="1" dirty="0">
                <a:solidFill>
                  <a:schemeClr val="bg1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gietuinnovatex@gmail.com</a:t>
            </a:r>
          </a:p>
          <a:p>
            <a:pPr algn="ctr">
              <a:lnSpc>
                <a:spcPts val="3600"/>
              </a:lnSpc>
            </a:pPr>
            <a:endParaRPr lang="en-US" sz="3000" b="1" dirty="0">
              <a:solidFill>
                <a:schemeClr val="bg1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288" y="9520238"/>
            <a:ext cx="18316575" cy="781050"/>
            <a:chOff x="0" y="0"/>
            <a:chExt cx="24422100" cy="1041400"/>
          </a:xfrm>
        </p:grpSpPr>
        <p:sp>
          <p:nvSpPr>
            <p:cNvPr id="3" name="Freeform 3"/>
            <p:cNvSpPr/>
            <p:nvPr/>
          </p:nvSpPr>
          <p:spPr>
            <a:xfrm>
              <a:off x="19050" y="19050"/>
              <a:ext cx="24384000" cy="1003300"/>
            </a:xfrm>
            <a:custGeom>
              <a:avLst/>
              <a:gdLst/>
              <a:ahLst/>
              <a:cxnLst/>
              <a:rect l="l" t="t" r="r" b="b"/>
              <a:pathLst>
                <a:path w="24384000" h="1003300">
                  <a:moveTo>
                    <a:pt x="0" y="0"/>
                  </a:moveTo>
                  <a:lnTo>
                    <a:pt x="24384000" y="0"/>
                  </a:lnTo>
                  <a:lnTo>
                    <a:pt x="24384000" y="1003300"/>
                  </a:lnTo>
                  <a:lnTo>
                    <a:pt x="0" y="10033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24422100" cy="1041400"/>
            </a:xfrm>
            <a:custGeom>
              <a:avLst/>
              <a:gdLst/>
              <a:ahLst/>
              <a:cxnLst/>
              <a:rect l="l" t="t" r="r" b="b"/>
              <a:pathLst>
                <a:path w="24422100" h="1041400">
                  <a:moveTo>
                    <a:pt x="19050" y="0"/>
                  </a:moveTo>
                  <a:lnTo>
                    <a:pt x="24403050" y="0"/>
                  </a:lnTo>
                  <a:cubicBezTo>
                    <a:pt x="24413590" y="0"/>
                    <a:pt x="24422100" y="8509"/>
                    <a:pt x="24422100" y="19050"/>
                  </a:cubicBezTo>
                  <a:lnTo>
                    <a:pt x="24422100" y="1022350"/>
                  </a:lnTo>
                  <a:cubicBezTo>
                    <a:pt x="24422100" y="1032891"/>
                    <a:pt x="24413590" y="1041400"/>
                    <a:pt x="24403050" y="1041400"/>
                  </a:cubicBezTo>
                  <a:lnTo>
                    <a:pt x="19050" y="1041400"/>
                  </a:lnTo>
                  <a:cubicBezTo>
                    <a:pt x="8509" y="1041400"/>
                    <a:pt x="0" y="1032891"/>
                    <a:pt x="0" y="1022350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1022350"/>
                  </a:lnTo>
                  <a:lnTo>
                    <a:pt x="19050" y="1022350"/>
                  </a:lnTo>
                  <a:lnTo>
                    <a:pt x="19050" y="1003300"/>
                  </a:lnTo>
                  <a:lnTo>
                    <a:pt x="24403050" y="1003300"/>
                  </a:lnTo>
                  <a:lnTo>
                    <a:pt x="24403050" y="1022350"/>
                  </a:lnTo>
                  <a:lnTo>
                    <a:pt x="24384000" y="1022350"/>
                  </a:lnTo>
                  <a:lnTo>
                    <a:pt x="24384000" y="19050"/>
                  </a:lnTo>
                  <a:lnTo>
                    <a:pt x="24403050" y="19050"/>
                  </a:lnTo>
                  <a:lnTo>
                    <a:pt x="2440305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0F9ED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57300" y="429930"/>
            <a:ext cx="841038" cy="117758"/>
            <a:chOff x="0" y="0"/>
            <a:chExt cx="1121385" cy="1570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1410" cy="156972"/>
            </a:xfrm>
            <a:custGeom>
              <a:avLst/>
              <a:gdLst/>
              <a:ahLst/>
              <a:cxnLst/>
              <a:rect l="l" t="t" r="r" b="b"/>
              <a:pathLst>
                <a:path w="1121410" h="156972">
                  <a:moveTo>
                    <a:pt x="0" y="0"/>
                  </a:moveTo>
                  <a:lnTo>
                    <a:pt x="1121410" y="0"/>
                  </a:lnTo>
                  <a:lnTo>
                    <a:pt x="1121410" y="156972"/>
                  </a:lnTo>
                  <a:lnTo>
                    <a:pt x="0" y="156972"/>
                  </a:lnTo>
                  <a:close/>
                </a:path>
              </a:pathLst>
            </a:custGeom>
            <a:solidFill>
              <a:srgbClr val="6062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7300" y="547688"/>
            <a:ext cx="15773400" cy="1988344"/>
            <a:chOff x="0" y="0"/>
            <a:chExt cx="21031200" cy="26511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031200" cy="2651126"/>
            </a:xfrm>
            <a:custGeom>
              <a:avLst/>
              <a:gdLst/>
              <a:ahLst/>
              <a:cxnLst/>
              <a:rect l="l" t="t" r="r" b="b"/>
              <a:pathLst>
                <a:path w="21031200" h="2651126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4573" b="-104573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21031200" cy="26416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184"/>
                </a:lnSpc>
              </a:pPr>
              <a:r>
                <a:rPr lang="en-US" sz="48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Problem Statement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48740" y="2812733"/>
            <a:ext cx="15590520" cy="6242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Post-harvest losses reduce farmer income and increase food waste.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Unpredictable storage conditions, volatile market prices, and poor crop rotation decisions contribute significantly to inefficiency in agriculture.</a:t>
            </a: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34340" lvl="1" indent="-217170" algn="l">
              <a:lnSpc>
                <a:spcPts val="2592"/>
              </a:lnSpc>
            </a:pP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Significant % of produce lost post-harvest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Farmers face financial instability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Soil degradation due to repetitive cropping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Integrated AI-based decision support for smarter farming.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0000"/>
              </a:solidFill>
              <a:latin typeface="Inter" panose="020B0604020202020204" charset="0"/>
              <a:ea typeface="Inter" panose="020B0604020202020204" charset="0"/>
              <a:sym typeface="In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Current </a:t>
            </a:r>
            <a:r>
              <a:rPr lang="en-US" sz="2400" dirty="0" err="1">
                <a:latin typeface="Inter" panose="020B0604020202020204" charset="0"/>
                <a:ea typeface="Inter" panose="020B0604020202020204" charset="0"/>
              </a:rPr>
              <a:t>agri</a:t>
            </a: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-tools are isolated; no integrated AI platform connects soil, storage, and market insights.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Inter" panose="020B0604020202020204" charset="0"/>
              <a:ea typeface="Inter" panose="020B0604020202020204" charset="0"/>
              <a:sym typeface="In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Farmers need predictive, risk-aware solutions to reduce losses and ensure sustainable profitability.</a:t>
            </a:r>
            <a:endParaRPr lang="en-IN" sz="2400" dirty="0">
              <a:solidFill>
                <a:srgbClr val="000000"/>
              </a:solidFill>
              <a:latin typeface="Inter" panose="020B0604020202020204" charset="0"/>
              <a:ea typeface="Inter" panose="020B0604020202020204" charset="0"/>
              <a:sym typeface="In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latin typeface="Inter" panose="020B0604020202020204" charset="0"/>
              <a:ea typeface="Inter" panose="020B0604020202020204" charset="0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6911199" y="1"/>
            <a:ext cx="1376801" cy="1376801"/>
            <a:chOff x="0" y="0"/>
            <a:chExt cx="1835734" cy="183573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35785" cy="1835785"/>
            </a:xfrm>
            <a:custGeom>
              <a:avLst/>
              <a:gdLst/>
              <a:ahLst/>
              <a:cxnLst/>
              <a:rect l="l" t="t" r="r" b="b"/>
              <a:pathLst>
                <a:path w="1835785" h="1835785">
                  <a:moveTo>
                    <a:pt x="0" y="0"/>
                  </a:moveTo>
                  <a:lnTo>
                    <a:pt x="1835785" y="0"/>
                  </a:lnTo>
                  <a:lnTo>
                    <a:pt x="1835785" y="1835785"/>
                  </a:lnTo>
                  <a:lnTo>
                    <a:pt x="0" y="183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057900" y="9534525"/>
            <a:ext cx="6172200" cy="547688"/>
            <a:chOff x="0" y="0"/>
            <a:chExt cx="8229600" cy="7302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229600" cy="730250"/>
            </a:xfrm>
            <a:custGeom>
              <a:avLst/>
              <a:gdLst/>
              <a:ahLst/>
              <a:cxnLst/>
              <a:rect l="l" t="t" r="r" b="b"/>
              <a:pathLst>
                <a:path w="8229600" h="73025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0"/>
              <a:ext cx="82296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HackNovation 2.0 | R&amp;D Cell, GIET University, Gunupur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391" b="-96391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0"/>
              <a:ext cx="54864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2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1166" y="9636919"/>
            <a:ext cx="1835069" cy="547688"/>
            <a:chOff x="0" y="0"/>
            <a:chExt cx="2446758" cy="7302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46758" cy="730250"/>
            </a:xfrm>
            <a:custGeom>
              <a:avLst/>
              <a:gdLst/>
              <a:ahLst/>
              <a:cxnLst/>
              <a:rect l="l" t="t" r="r" b="b"/>
              <a:pathLst>
                <a:path w="2446758" h="730250">
                  <a:moveTo>
                    <a:pt x="0" y="0"/>
                  </a:moveTo>
                  <a:lnTo>
                    <a:pt x="2446758" y="0"/>
                  </a:lnTo>
                  <a:lnTo>
                    <a:pt x="2446758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r="-23634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0"/>
              <a:ext cx="2446758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dirty="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InnovateX</a:t>
              </a:r>
              <a:endParaRPr lang="en-US" sz="1800" dirty="0">
                <a:solidFill>
                  <a:srgbClr val="767676"/>
                </a:solidFill>
                <a:latin typeface="Aptos"/>
                <a:ea typeface="Aptos"/>
                <a:cs typeface="Aptos"/>
                <a:sym typeface="Apto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288" y="9520238"/>
            <a:ext cx="18316575" cy="781050"/>
            <a:chOff x="0" y="0"/>
            <a:chExt cx="24422100" cy="1041400"/>
          </a:xfrm>
        </p:grpSpPr>
        <p:sp>
          <p:nvSpPr>
            <p:cNvPr id="3" name="Freeform 3"/>
            <p:cNvSpPr/>
            <p:nvPr/>
          </p:nvSpPr>
          <p:spPr>
            <a:xfrm>
              <a:off x="19050" y="19050"/>
              <a:ext cx="24384000" cy="1003300"/>
            </a:xfrm>
            <a:custGeom>
              <a:avLst/>
              <a:gdLst/>
              <a:ahLst/>
              <a:cxnLst/>
              <a:rect l="l" t="t" r="r" b="b"/>
              <a:pathLst>
                <a:path w="24384000" h="1003300">
                  <a:moveTo>
                    <a:pt x="0" y="0"/>
                  </a:moveTo>
                  <a:lnTo>
                    <a:pt x="24384000" y="0"/>
                  </a:lnTo>
                  <a:lnTo>
                    <a:pt x="24384000" y="1003300"/>
                  </a:lnTo>
                  <a:lnTo>
                    <a:pt x="0" y="10033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24422100" cy="1041400"/>
            </a:xfrm>
            <a:custGeom>
              <a:avLst/>
              <a:gdLst/>
              <a:ahLst/>
              <a:cxnLst/>
              <a:rect l="l" t="t" r="r" b="b"/>
              <a:pathLst>
                <a:path w="24422100" h="1041400">
                  <a:moveTo>
                    <a:pt x="19050" y="0"/>
                  </a:moveTo>
                  <a:lnTo>
                    <a:pt x="24403050" y="0"/>
                  </a:lnTo>
                  <a:cubicBezTo>
                    <a:pt x="24413590" y="0"/>
                    <a:pt x="24422100" y="8509"/>
                    <a:pt x="24422100" y="19050"/>
                  </a:cubicBezTo>
                  <a:lnTo>
                    <a:pt x="24422100" y="1022350"/>
                  </a:lnTo>
                  <a:cubicBezTo>
                    <a:pt x="24422100" y="1032891"/>
                    <a:pt x="24413590" y="1041400"/>
                    <a:pt x="24403050" y="1041400"/>
                  </a:cubicBezTo>
                  <a:lnTo>
                    <a:pt x="19050" y="1041400"/>
                  </a:lnTo>
                  <a:cubicBezTo>
                    <a:pt x="8509" y="1041400"/>
                    <a:pt x="0" y="1032891"/>
                    <a:pt x="0" y="1022350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1022350"/>
                  </a:lnTo>
                  <a:lnTo>
                    <a:pt x="19050" y="1022350"/>
                  </a:lnTo>
                  <a:lnTo>
                    <a:pt x="19050" y="1003300"/>
                  </a:lnTo>
                  <a:lnTo>
                    <a:pt x="24403050" y="1003300"/>
                  </a:lnTo>
                  <a:lnTo>
                    <a:pt x="24403050" y="1022350"/>
                  </a:lnTo>
                  <a:lnTo>
                    <a:pt x="24384000" y="1022350"/>
                  </a:lnTo>
                  <a:lnTo>
                    <a:pt x="24384000" y="19050"/>
                  </a:lnTo>
                  <a:lnTo>
                    <a:pt x="24403050" y="19050"/>
                  </a:lnTo>
                  <a:lnTo>
                    <a:pt x="2440305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0F9ED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57300" y="429930"/>
            <a:ext cx="841038" cy="117758"/>
            <a:chOff x="0" y="0"/>
            <a:chExt cx="1121385" cy="1570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1410" cy="156972"/>
            </a:xfrm>
            <a:custGeom>
              <a:avLst/>
              <a:gdLst/>
              <a:ahLst/>
              <a:cxnLst/>
              <a:rect l="l" t="t" r="r" b="b"/>
              <a:pathLst>
                <a:path w="1121410" h="156972">
                  <a:moveTo>
                    <a:pt x="0" y="0"/>
                  </a:moveTo>
                  <a:lnTo>
                    <a:pt x="1121410" y="0"/>
                  </a:lnTo>
                  <a:lnTo>
                    <a:pt x="1121410" y="156972"/>
                  </a:lnTo>
                  <a:lnTo>
                    <a:pt x="0" y="156972"/>
                  </a:lnTo>
                  <a:close/>
                </a:path>
              </a:pathLst>
            </a:custGeom>
            <a:solidFill>
              <a:srgbClr val="6062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7300" y="547688"/>
            <a:ext cx="15773400" cy="1988344"/>
            <a:chOff x="0" y="0"/>
            <a:chExt cx="21031200" cy="26511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031200" cy="2651126"/>
            </a:xfrm>
            <a:custGeom>
              <a:avLst/>
              <a:gdLst/>
              <a:ahLst/>
              <a:cxnLst/>
              <a:rect l="l" t="t" r="r" b="b"/>
              <a:pathLst>
                <a:path w="21031200" h="2651126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4573" b="-104573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21031200" cy="26416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184"/>
                </a:lnSpc>
              </a:pPr>
              <a:r>
                <a:rPr lang="en-US" sz="48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Proposed Solution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7339" y="2725370"/>
            <a:ext cx="15590520" cy="6878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If farmers are provided with predictive AI insights on spoilage risk, market trends, and crop rotation, they can reduce losses, increase profits, and improve long-term soil sustainability.</a:t>
            </a:r>
          </a:p>
          <a:p>
            <a:pPr marL="518160" lvl="1" indent="-259080">
              <a:lnSpc>
                <a:spcPts val="2592"/>
              </a:lnSpc>
              <a:buFont typeface="Arial"/>
              <a:buChar char="•"/>
            </a:pPr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pPr marL="518160" lvl="1" indent="-259080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Technical Description of the Solution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Inter" panose="020B0604020202020204" charset="0"/>
                <a:ea typeface="Inter" panose="020B0604020202020204" charset="0"/>
              </a:rPr>
              <a:t>Frontend: HTML, CSS, JavaScript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Inter" panose="020B0604020202020204" charset="0"/>
                <a:ea typeface="Inter" panose="020B0604020202020204" charset="0"/>
              </a:rPr>
              <a:t>Backend: Python, </a:t>
            </a:r>
            <a:r>
              <a:rPr lang="en-IN" dirty="0" err="1">
                <a:latin typeface="Inter" panose="020B0604020202020204" charset="0"/>
                <a:ea typeface="Inter" panose="020B0604020202020204" charset="0"/>
              </a:rPr>
              <a:t>FastAPI</a:t>
            </a:r>
            <a:endParaRPr lang="en-IN" dirty="0">
              <a:latin typeface="Inter" panose="020B0604020202020204" charset="0"/>
              <a:ea typeface="Inter" panose="020B0604020202020204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Inter" panose="020B0604020202020204" charset="0"/>
                <a:ea typeface="Inter" panose="020B0604020202020204" charset="0"/>
              </a:rPr>
              <a:t>AI Layer: Generative AI + Predictive Models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Inter" panose="020B0604020202020204" charset="0"/>
                <a:ea typeface="Inter" panose="020B0604020202020204" charset="0"/>
              </a:rPr>
              <a:t>Data Processing: Pandas, JSON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Inter" panose="020B0604020202020204" charset="0"/>
                <a:ea typeface="Inter" panose="020B0604020202020204" charset="0"/>
              </a:rPr>
              <a:t>Input → AI Processing → Risk/Price/Soil Insights → Dashboard Output</a:t>
            </a:r>
          </a:p>
          <a:p>
            <a:pPr marL="518160" lvl="1" indent="-259080">
              <a:lnSpc>
                <a:spcPts val="2592"/>
              </a:lnSpc>
              <a:buFont typeface="Arial"/>
              <a:buChar char="•"/>
            </a:pP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18160" lvl="1" indent="-259080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Outcome of the Proposed Solution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Spoilage risk prediction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Sell vs Store recommendation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Crop rotation planning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Sustainability scoring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A unified agricultural intelligence dashboard</a:t>
            </a: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18160" lvl="1" indent="-259080" algn="l">
              <a:lnSpc>
                <a:spcPts val="2592"/>
              </a:lnSpc>
              <a:buFont typeface="Arial"/>
              <a:buChar char="•"/>
            </a:pP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18160" lvl="1" indent="-259080" algn="l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Key features, innovation and uniqueness of the solution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Integrated ecosystem (Soil → Storage → Market → Profit)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Risk-aware dashboard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AI fallback safety mode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Predictive and preventive farming approach</a:t>
            </a:r>
          </a:p>
          <a:p>
            <a:pPr marL="518160" lvl="1" indent="-259080" algn="l">
              <a:lnSpc>
                <a:spcPts val="2592"/>
              </a:lnSpc>
              <a:buFont typeface="Arial"/>
              <a:buChar char="•"/>
            </a:pP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6057900" y="9534525"/>
            <a:ext cx="6172200" cy="547688"/>
            <a:chOff x="0" y="0"/>
            <a:chExt cx="8229600" cy="7302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29600" cy="730250"/>
            </a:xfrm>
            <a:custGeom>
              <a:avLst/>
              <a:gdLst/>
              <a:ahLst/>
              <a:cxnLst/>
              <a:rect l="l" t="t" r="r" b="b"/>
              <a:pathLst>
                <a:path w="8229600" h="73025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82296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HackNovation 2.0 | R&amp;D Cell, GIET University, Gunupur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391" b="-96391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0"/>
              <a:ext cx="54864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3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925487" y="0"/>
            <a:ext cx="1376801" cy="1376801"/>
            <a:chOff x="0" y="0"/>
            <a:chExt cx="1835734" cy="183573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35785" cy="1835785"/>
            </a:xfrm>
            <a:custGeom>
              <a:avLst/>
              <a:gdLst/>
              <a:ahLst/>
              <a:cxnLst/>
              <a:rect l="l" t="t" r="r" b="b"/>
              <a:pathLst>
                <a:path w="1835785" h="1835785">
                  <a:moveTo>
                    <a:pt x="0" y="0"/>
                  </a:moveTo>
                  <a:lnTo>
                    <a:pt x="1835785" y="0"/>
                  </a:lnTo>
                  <a:lnTo>
                    <a:pt x="1835785" y="1835785"/>
                  </a:lnTo>
                  <a:lnTo>
                    <a:pt x="0" y="183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0691" y="9636919"/>
            <a:ext cx="1835069" cy="547688"/>
            <a:chOff x="0" y="0"/>
            <a:chExt cx="2446758" cy="7302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46758" cy="730250"/>
            </a:xfrm>
            <a:custGeom>
              <a:avLst/>
              <a:gdLst/>
              <a:ahLst/>
              <a:cxnLst/>
              <a:rect l="l" t="t" r="r" b="b"/>
              <a:pathLst>
                <a:path w="2446758" h="730250">
                  <a:moveTo>
                    <a:pt x="0" y="0"/>
                  </a:moveTo>
                  <a:lnTo>
                    <a:pt x="2446758" y="0"/>
                  </a:lnTo>
                  <a:lnTo>
                    <a:pt x="2446758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r="-23634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0"/>
              <a:ext cx="2446758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dirty="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InnovateX</a:t>
              </a:r>
              <a:endParaRPr lang="en-US" sz="1800" dirty="0">
                <a:solidFill>
                  <a:srgbClr val="767676"/>
                </a:solidFill>
                <a:latin typeface="Aptos"/>
                <a:ea typeface="Aptos"/>
                <a:cs typeface="Aptos"/>
                <a:sym typeface="Apto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288" y="9520238"/>
            <a:ext cx="18316575" cy="781050"/>
            <a:chOff x="0" y="0"/>
            <a:chExt cx="24422100" cy="1041400"/>
          </a:xfrm>
        </p:grpSpPr>
        <p:sp>
          <p:nvSpPr>
            <p:cNvPr id="3" name="Freeform 3"/>
            <p:cNvSpPr/>
            <p:nvPr/>
          </p:nvSpPr>
          <p:spPr>
            <a:xfrm>
              <a:off x="19050" y="19050"/>
              <a:ext cx="24384000" cy="1003300"/>
            </a:xfrm>
            <a:custGeom>
              <a:avLst/>
              <a:gdLst/>
              <a:ahLst/>
              <a:cxnLst/>
              <a:rect l="l" t="t" r="r" b="b"/>
              <a:pathLst>
                <a:path w="24384000" h="1003300">
                  <a:moveTo>
                    <a:pt x="0" y="0"/>
                  </a:moveTo>
                  <a:lnTo>
                    <a:pt x="24384000" y="0"/>
                  </a:lnTo>
                  <a:lnTo>
                    <a:pt x="24384000" y="1003300"/>
                  </a:lnTo>
                  <a:lnTo>
                    <a:pt x="0" y="10033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24422100" cy="1041400"/>
            </a:xfrm>
            <a:custGeom>
              <a:avLst/>
              <a:gdLst/>
              <a:ahLst/>
              <a:cxnLst/>
              <a:rect l="l" t="t" r="r" b="b"/>
              <a:pathLst>
                <a:path w="24422100" h="1041400">
                  <a:moveTo>
                    <a:pt x="19050" y="0"/>
                  </a:moveTo>
                  <a:lnTo>
                    <a:pt x="24403050" y="0"/>
                  </a:lnTo>
                  <a:cubicBezTo>
                    <a:pt x="24413590" y="0"/>
                    <a:pt x="24422100" y="8509"/>
                    <a:pt x="24422100" y="19050"/>
                  </a:cubicBezTo>
                  <a:lnTo>
                    <a:pt x="24422100" y="1022350"/>
                  </a:lnTo>
                  <a:cubicBezTo>
                    <a:pt x="24422100" y="1032891"/>
                    <a:pt x="24413590" y="1041400"/>
                    <a:pt x="24403050" y="1041400"/>
                  </a:cubicBezTo>
                  <a:lnTo>
                    <a:pt x="19050" y="1041400"/>
                  </a:lnTo>
                  <a:cubicBezTo>
                    <a:pt x="8509" y="1041400"/>
                    <a:pt x="0" y="1032891"/>
                    <a:pt x="0" y="1022350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1022350"/>
                  </a:lnTo>
                  <a:lnTo>
                    <a:pt x="19050" y="1022350"/>
                  </a:lnTo>
                  <a:lnTo>
                    <a:pt x="19050" y="1003300"/>
                  </a:lnTo>
                  <a:lnTo>
                    <a:pt x="24403050" y="1003300"/>
                  </a:lnTo>
                  <a:lnTo>
                    <a:pt x="24403050" y="1022350"/>
                  </a:lnTo>
                  <a:lnTo>
                    <a:pt x="24384000" y="1022350"/>
                  </a:lnTo>
                  <a:lnTo>
                    <a:pt x="24384000" y="19050"/>
                  </a:lnTo>
                  <a:lnTo>
                    <a:pt x="24403050" y="19050"/>
                  </a:lnTo>
                  <a:lnTo>
                    <a:pt x="2440305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0F9ED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57300" y="429930"/>
            <a:ext cx="841038" cy="117758"/>
            <a:chOff x="0" y="0"/>
            <a:chExt cx="1121385" cy="1570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1410" cy="156972"/>
            </a:xfrm>
            <a:custGeom>
              <a:avLst/>
              <a:gdLst/>
              <a:ahLst/>
              <a:cxnLst/>
              <a:rect l="l" t="t" r="r" b="b"/>
              <a:pathLst>
                <a:path w="1121410" h="156972">
                  <a:moveTo>
                    <a:pt x="0" y="0"/>
                  </a:moveTo>
                  <a:lnTo>
                    <a:pt x="1121410" y="0"/>
                  </a:lnTo>
                  <a:lnTo>
                    <a:pt x="1121410" y="156972"/>
                  </a:lnTo>
                  <a:lnTo>
                    <a:pt x="0" y="156972"/>
                  </a:lnTo>
                  <a:close/>
                </a:path>
              </a:pathLst>
            </a:custGeom>
            <a:solidFill>
              <a:srgbClr val="6062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7300" y="547688"/>
            <a:ext cx="15773400" cy="1988344"/>
            <a:chOff x="0" y="0"/>
            <a:chExt cx="21031200" cy="26511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031200" cy="2651126"/>
            </a:xfrm>
            <a:custGeom>
              <a:avLst/>
              <a:gdLst/>
              <a:ahLst/>
              <a:cxnLst/>
              <a:rect l="l" t="t" r="r" b="b"/>
              <a:pathLst>
                <a:path w="21031200" h="2651126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4573" b="-104573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21031200" cy="26416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184"/>
                </a:lnSpc>
              </a:pPr>
              <a:r>
                <a:rPr lang="en-US" sz="48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Value Proposition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48740" y="2812733"/>
            <a:ext cx="15590520" cy="4180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4340" lvl="1" indent="-217170" algn="l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Superiority Over Existing Solutions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Combines multiple agricultural decisions in one system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Data-driven forecasting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Scalable &amp; modular architecture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Focus on sustainability &amp; profitability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34340" lvl="1" indent="-217170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Economic, Social, and Environmental Benefits - </a:t>
            </a: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Increased farmer income, reduced food waste, improved soil regeneration, smarter, data-backed decisions</a:t>
            </a:r>
          </a:p>
          <a:p>
            <a:pPr marL="217170" lvl="1">
              <a:lnSpc>
                <a:spcPts val="2592"/>
              </a:lnSpc>
            </a:pPr>
            <a:endParaRPr lang="en-US" sz="2400" dirty="0">
              <a:solidFill>
                <a:srgbClr val="000000"/>
              </a:solidFill>
              <a:latin typeface="Inter" panose="020B0604020202020204" charset="0"/>
              <a:ea typeface="Inter" panose="020B0604020202020204" charset="0"/>
              <a:cs typeface="Inter"/>
              <a:sym typeface="Inter"/>
            </a:endParaRPr>
          </a:p>
          <a:p>
            <a:pPr marL="434340" lvl="1" indent="-217170" algn="l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Unique Selling Point - </a:t>
            </a:r>
            <a:r>
              <a:rPr lang="en-US" sz="2400" dirty="0" err="1">
                <a:latin typeface="Inter" panose="020B0604020202020204" charset="0"/>
                <a:ea typeface="Inter" panose="020B0604020202020204" charset="0"/>
              </a:rPr>
              <a:t>AgroGuard</a:t>
            </a: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 connects soil intelligence, storage risk, and market forecasting into one intelligent decision-support platform.</a:t>
            </a:r>
          </a:p>
          <a:p>
            <a:pPr marL="217170" lvl="1" algn="l">
              <a:lnSpc>
                <a:spcPts val="2592"/>
              </a:lnSpc>
            </a:pP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6057900" y="9534525"/>
            <a:ext cx="6172200" cy="547688"/>
            <a:chOff x="0" y="0"/>
            <a:chExt cx="8229600" cy="7302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29600" cy="730250"/>
            </a:xfrm>
            <a:custGeom>
              <a:avLst/>
              <a:gdLst/>
              <a:ahLst/>
              <a:cxnLst/>
              <a:rect l="l" t="t" r="r" b="b"/>
              <a:pathLst>
                <a:path w="8229600" h="73025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82296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HackNovation 2.0 | R&amp;D Cell, GIET University, Gunupur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391" b="-96391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0"/>
              <a:ext cx="54864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4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911199" y="1"/>
            <a:ext cx="1376801" cy="1376801"/>
            <a:chOff x="0" y="0"/>
            <a:chExt cx="1835734" cy="183573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35785" cy="1835785"/>
            </a:xfrm>
            <a:custGeom>
              <a:avLst/>
              <a:gdLst/>
              <a:ahLst/>
              <a:cxnLst/>
              <a:rect l="l" t="t" r="r" b="b"/>
              <a:pathLst>
                <a:path w="1835785" h="1835785">
                  <a:moveTo>
                    <a:pt x="0" y="0"/>
                  </a:moveTo>
                  <a:lnTo>
                    <a:pt x="1835785" y="0"/>
                  </a:lnTo>
                  <a:lnTo>
                    <a:pt x="1835785" y="1835785"/>
                  </a:lnTo>
                  <a:lnTo>
                    <a:pt x="0" y="183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1166" y="9636919"/>
            <a:ext cx="1835069" cy="547688"/>
            <a:chOff x="0" y="0"/>
            <a:chExt cx="2446758" cy="7302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46758" cy="730250"/>
            </a:xfrm>
            <a:custGeom>
              <a:avLst/>
              <a:gdLst/>
              <a:ahLst/>
              <a:cxnLst/>
              <a:rect l="l" t="t" r="r" b="b"/>
              <a:pathLst>
                <a:path w="2446758" h="730250">
                  <a:moveTo>
                    <a:pt x="0" y="0"/>
                  </a:moveTo>
                  <a:lnTo>
                    <a:pt x="2446758" y="0"/>
                  </a:lnTo>
                  <a:lnTo>
                    <a:pt x="2446758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r="-23634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0"/>
              <a:ext cx="2446758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Team Name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288" y="9520238"/>
            <a:ext cx="18316575" cy="781050"/>
            <a:chOff x="0" y="0"/>
            <a:chExt cx="24422100" cy="1041400"/>
          </a:xfrm>
        </p:grpSpPr>
        <p:sp>
          <p:nvSpPr>
            <p:cNvPr id="3" name="Freeform 3"/>
            <p:cNvSpPr/>
            <p:nvPr/>
          </p:nvSpPr>
          <p:spPr>
            <a:xfrm>
              <a:off x="19050" y="19050"/>
              <a:ext cx="24384000" cy="1003300"/>
            </a:xfrm>
            <a:custGeom>
              <a:avLst/>
              <a:gdLst/>
              <a:ahLst/>
              <a:cxnLst/>
              <a:rect l="l" t="t" r="r" b="b"/>
              <a:pathLst>
                <a:path w="24384000" h="1003300">
                  <a:moveTo>
                    <a:pt x="0" y="0"/>
                  </a:moveTo>
                  <a:lnTo>
                    <a:pt x="24384000" y="0"/>
                  </a:lnTo>
                  <a:lnTo>
                    <a:pt x="24384000" y="1003300"/>
                  </a:lnTo>
                  <a:lnTo>
                    <a:pt x="0" y="10033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24422100" cy="1041400"/>
            </a:xfrm>
            <a:custGeom>
              <a:avLst/>
              <a:gdLst/>
              <a:ahLst/>
              <a:cxnLst/>
              <a:rect l="l" t="t" r="r" b="b"/>
              <a:pathLst>
                <a:path w="24422100" h="1041400">
                  <a:moveTo>
                    <a:pt x="19050" y="0"/>
                  </a:moveTo>
                  <a:lnTo>
                    <a:pt x="24403050" y="0"/>
                  </a:lnTo>
                  <a:cubicBezTo>
                    <a:pt x="24413590" y="0"/>
                    <a:pt x="24422100" y="8509"/>
                    <a:pt x="24422100" y="19050"/>
                  </a:cubicBezTo>
                  <a:lnTo>
                    <a:pt x="24422100" y="1022350"/>
                  </a:lnTo>
                  <a:cubicBezTo>
                    <a:pt x="24422100" y="1032891"/>
                    <a:pt x="24413590" y="1041400"/>
                    <a:pt x="24403050" y="1041400"/>
                  </a:cubicBezTo>
                  <a:lnTo>
                    <a:pt x="19050" y="1041400"/>
                  </a:lnTo>
                  <a:cubicBezTo>
                    <a:pt x="8509" y="1041400"/>
                    <a:pt x="0" y="1032891"/>
                    <a:pt x="0" y="1022350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1022350"/>
                  </a:lnTo>
                  <a:lnTo>
                    <a:pt x="19050" y="1022350"/>
                  </a:lnTo>
                  <a:lnTo>
                    <a:pt x="19050" y="1003300"/>
                  </a:lnTo>
                  <a:lnTo>
                    <a:pt x="24403050" y="1003300"/>
                  </a:lnTo>
                  <a:lnTo>
                    <a:pt x="24403050" y="1022350"/>
                  </a:lnTo>
                  <a:lnTo>
                    <a:pt x="24384000" y="1022350"/>
                  </a:lnTo>
                  <a:lnTo>
                    <a:pt x="24384000" y="19050"/>
                  </a:lnTo>
                  <a:lnTo>
                    <a:pt x="24403050" y="19050"/>
                  </a:lnTo>
                  <a:lnTo>
                    <a:pt x="2440305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0F9ED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57300" y="429930"/>
            <a:ext cx="841038" cy="117758"/>
            <a:chOff x="0" y="0"/>
            <a:chExt cx="1121385" cy="1570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1410" cy="156972"/>
            </a:xfrm>
            <a:custGeom>
              <a:avLst/>
              <a:gdLst/>
              <a:ahLst/>
              <a:cxnLst/>
              <a:rect l="l" t="t" r="r" b="b"/>
              <a:pathLst>
                <a:path w="1121410" h="156972">
                  <a:moveTo>
                    <a:pt x="0" y="0"/>
                  </a:moveTo>
                  <a:lnTo>
                    <a:pt x="1121410" y="0"/>
                  </a:lnTo>
                  <a:lnTo>
                    <a:pt x="1121410" y="156972"/>
                  </a:lnTo>
                  <a:lnTo>
                    <a:pt x="0" y="156972"/>
                  </a:lnTo>
                  <a:close/>
                </a:path>
              </a:pathLst>
            </a:custGeom>
            <a:solidFill>
              <a:srgbClr val="6062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7300" y="547688"/>
            <a:ext cx="15773400" cy="1988344"/>
            <a:chOff x="0" y="0"/>
            <a:chExt cx="21031200" cy="26511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031200" cy="2651126"/>
            </a:xfrm>
            <a:custGeom>
              <a:avLst/>
              <a:gdLst/>
              <a:ahLst/>
              <a:cxnLst/>
              <a:rect l="l" t="t" r="r" b="b"/>
              <a:pathLst>
                <a:path w="21031200" h="2651126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4573" b="-104573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21031200" cy="26416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184"/>
                </a:lnSpc>
              </a:pPr>
              <a:r>
                <a:rPr lang="en-US" sz="48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Market Analysis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48740" y="2812733"/>
            <a:ext cx="15590520" cy="3826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4340" lvl="1" indent="-217170" algn="l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Market size of the product/service: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Inter" panose="020B0604020202020204" charset="0"/>
                <a:ea typeface="Inter" panose="020B0604020202020204" charset="0"/>
              </a:rPr>
              <a:t>TAM: Global Agri-Tech Market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Inter" panose="020B0604020202020204" charset="0"/>
                <a:ea typeface="Inter" panose="020B0604020202020204" charset="0"/>
              </a:rPr>
              <a:t>SAM: Indian Smart Farming Sector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Inter" panose="020B0604020202020204" charset="0"/>
                <a:ea typeface="Inter" panose="020B0604020202020204" charset="0"/>
              </a:rPr>
              <a:t>SOM: Regional Farmers adopting AI-based tools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Inter" panose="020B0604020202020204" charset="0"/>
                <a:ea typeface="Inter" panose="020B0604020202020204" charset="0"/>
              </a:rPr>
              <a:t>Growing demand for Agri-Intelligence Solutions.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IN" dirty="0">
              <a:latin typeface="Inter" panose="020B0604020202020204" charset="0"/>
              <a:ea typeface="Inter" panose="020B0604020202020204" charset="0"/>
            </a:endParaRPr>
          </a:p>
          <a:p>
            <a:pPr marL="434340" lvl="1" indent="-217170" algn="l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Existing Solutions and Key Players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Isolated price prediction tools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Basic soil testing services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Standalone storage monitoring systems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 err="1"/>
              <a:t>AgroGuard</a:t>
            </a:r>
            <a:r>
              <a:rPr lang="en-US" dirty="0"/>
              <a:t> integrates all into one platform.</a:t>
            </a:r>
          </a:p>
          <a:p>
            <a:pPr marL="434340" lvl="1" indent="-217170" algn="l">
              <a:lnSpc>
                <a:spcPts val="2592"/>
              </a:lnSpc>
              <a:buFont typeface="Arial"/>
              <a:buChar char="•"/>
            </a:pP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34340" lvl="1" indent="-217170" algn="l">
              <a:lnSpc>
                <a:spcPts val="2592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Competitor Comparison Matrix/Table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057900" y="9534525"/>
            <a:ext cx="6172200" cy="547688"/>
            <a:chOff x="0" y="0"/>
            <a:chExt cx="8229600" cy="7302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29600" cy="730250"/>
            </a:xfrm>
            <a:custGeom>
              <a:avLst/>
              <a:gdLst/>
              <a:ahLst/>
              <a:cxnLst/>
              <a:rect l="l" t="t" r="r" b="b"/>
              <a:pathLst>
                <a:path w="8229600" h="73025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82296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HackNovation 2.0 | R&amp;D Cell, GIET University, Gunupur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391" b="-96391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0"/>
              <a:ext cx="54864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5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911199" y="1"/>
            <a:ext cx="1376801" cy="1376801"/>
            <a:chOff x="0" y="0"/>
            <a:chExt cx="1835734" cy="183573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35785" cy="1835785"/>
            </a:xfrm>
            <a:custGeom>
              <a:avLst/>
              <a:gdLst/>
              <a:ahLst/>
              <a:cxnLst/>
              <a:rect l="l" t="t" r="r" b="b"/>
              <a:pathLst>
                <a:path w="1835785" h="1835785">
                  <a:moveTo>
                    <a:pt x="0" y="0"/>
                  </a:moveTo>
                  <a:lnTo>
                    <a:pt x="1835785" y="0"/>
                  </a:lnTo>
                  <a:lnTo>
                    <a:pt x="1835785" y="1835785"/>
                  </a:lnTo>
                  <a:lnTo>
                    <a:pt x="0" y="183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1166" y="9636919"/>
            <a:ext cx="1835069" cy="547688"/>
            <a:chOff x="0" y="0"/>
            <a:chExt cx="2446758" cy="7302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46758" cy="730250"/>
            </a:xfrm>
            <a:custGeom>
              <a:avLst/>
              <a:gdLst/>
              <a:ahLst/>
              <a:cxnLst/>
              <a:rect l="l" t="t" r="r" b="b"/>
              <a:pathLst>
                <a:path w="2446758" h="730250">
                  <a:moveTo>
                    <a:pt x="0" y="0"/>
                  </a:moveTo>
                  <a:lnTo>
                    <a:pt x="2446758" y="0"/>
                  </a:lnTo>
                  <a:lnTo>
                    <a:pt x="2446758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r="-23634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0"/>
              <a:ext cx="2446758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dirty="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InnovateX</a:t>
              </a:r>
              <a:endParaRPr lang="en-US" sz="1800" dirty="0">
                <a:solidFill>
                  <a:srgbClr val="767676"/>
                </a:solidFill>
                <a:latin typeface="Aptos"/>
                <a:ea typeface="Aptos"/>
                <a:cs typeface="Aptos"/>
                <a:sym typeface="Aptos"/>
              </a:endParaRPr>
            </a:p>
          </p:txBody>
        </p:sp>
      </p:grpSp>
      <p:pic>
        <p:nvPicPr>
          <p:cNvPr id="22" name="table">
            <a:extLst>
              <a:ext uri="{FF2B5EF4-FFF2-40B4-BE49-F238E27FC236}">
                <a16:creationId xmlns:a16="http://schemas.microsoft.com/office/drawing/2014/main" id="{5C8E3C30-5349-D937-9616-6C3A3AE774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6725486"/>
            <a:ext cx="6175829" cy="27448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27199" y="1144926"/>
            <a:ext cx="17379096" cy="8472488"/>
            <a:chOff x="0" y="0"/>
            <a:chExt cx="23172128" cy="11296650"/>
          </a:xfrm>
        </p:grpSpPr>
        <p:sp>
          <p:nvSpPr>
            <p:cNvPr id="3" name="Freeform 3"/>
            <p:cNvSpPr/>
            <p:nvPr/>
          </p:nvSpPr>
          <p:spPr>
            <a:xfrm>
              <a:off x="9525" y="9525"/>
              <a:ext cx="23153115" cy="11277600"/>
            </a:xfrm>
            <a:custGeom>
              <a:avLst/>
              <a:gdLst/>
              <a:ahLst/>
              <a:cxnLst/>
              <a:rect l="l" t="t" r="r" b="b"/>
              <a:pathLst>
                <a:path w="23153115" h="11277600">
                  <a:moveTo>
                    <a:pt x="0" y="0"/>
                  </a:moveTo>
                  <a:lnTo>
                    <a:pt x="23153115" y="0"/>
                  </a:lnTo>
                  <a:lnTo>
                    <a:pt x="23153115" y="11277600"/>
                  </a:lnTo>
                  <a:lnTo>
                    <a:pt x="0" y="112776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23172165" cy="11296650"/>
            </a:xfrm>
            <a:custGeom>
              <a:avLst/>
              <a:gdLst/>
              <a:ahLst/>
              <a:cxnLst/>
              <a:rect l="l" t="t" r="r" b="b"/>
              <a:pathLst>
                <a:path w="23172165" h="11296650">
                  <a:moveTo>
                    <a:pt x="9525" y="0"/>
                  </a:moveTo>
                  <a:lnTo>
                    <a:pt x="23162640" y="0"/>
                  </a:lnTo>
                  <a:cubicBezTo>
                    <a:pt x="23167848" y="0"/>
                    <a:pt x="23172165" y="4318"/>
                    <a:pt x="23172165" y="9525"/>
                  </a:cubicBezTo>
                  <a:lnTo>
                    <a:pt x="23172165" y="11287125"/>
                  </a:lnTo>
                  <a:cubicBezTo>
                    <a:pt x="23172165" y="11292332"/>
                    <a:pt x="23167848" y="11296650"/>
                    <a:pt x="23162640" y="11296650"/>
                  </a:cubicBezTo>
                  <a:lnTo>
                    <a:pt x="9525" y="11296650"/>
                  </a:lnTo>
                  <a:cubicBezTo>
                    <a:pt x="4318" y="11296650"/>
                    <a:pt x="0" y="11292332"/>
                    <a:pt x="0" y="11287125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11287125"/>
                  </a:lnTo>
                  <a:lnTo>
                    <a:pt x="9525" y="11287125"/>
                  </a:lnTo>
                  <a:lnTo>
                    <a:pt x="9525" y="11277600"/>
                  </a:lnTo>
                  <a:lnTo>
                    <a:pt x="23162640" y="11277600"/>
                  </a:lnTo>
                  <a:lnTo>
                    <a:pt x="23162640" y="11287125"/>
                  </a:lnTo>
                  <a:lnTo>
                    <a:pt x="23153115" y="11287125"/>
                  </a:lnTo>
                  <a:lnTo>
                    <a:pt x="23153115" y="9525"/>
                  </a:lnTo>
                  <a:lnTo>
                    <a:pt x="23162640" y="9525"/>
                  </a:lnTo>
                  <a:lnTo>
                    <a:pt x="23162640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44198" y="493476"/>
            <a:ext cx="4564971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800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Business Model Canvas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42781" y="1210151"/>
            <a:ext cx="3321273" cy="51367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800"/>
              </a:lnSpc>
            </a:pPr>
            <a:r>
              <a:rPr lang="en-US" sz="2400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Key Partners</a:t>
            </a:r>
          </a:p>
          <a:p>
            <a:pPr algn="l">
              <a:lnSpc>
                <a:spcPts val="1800"/>
              </a:lnSpc>
            </a:pPr>
            <a:endParaRPr lang="en-US" sz="2400" b="1" dirty="0">
              <a:solidFill>
                <a:srgbClr val="444444"/>
              </a:solidFill>
              <a:latin typeface="Arial Bold"/>
              <a:ea typeface="Arial Bold"/>
              <a:cs typeface="Arial Bold"/>
              <a:sym typeface="Arial Bold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Agricultural cooperatives &amp; FPOs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Agri-tech startups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Govt. Agriculture Departments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Weather &amp; Market Data Providers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Cloud &amp; AI Providers</a:t>
            </a:r>
          </a:p>
          <a:p>
            <a:pPr algn="l">
              <a:lnSpc>
                <a:spcPts val="1800"/>
              </a:lnSpc>
            </a:pPr>
            <a:endParaRPr lang="en-US" sz="2400" b="1" dirty="0">
              <a:solidFill>
                <a:srgbClr val="44444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42782" y="6884670"/>
            <a:ext cx="3046828" cy="2712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Cost Structure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• AI Development</a:t>
            </a:r>
            <a:br>
              <a:rPr lang="en-US" sz="2000" dirty="0"/>
            </a:br>
            <a:r>
              <a:rPr lang="en-US" sz="2000" dirty="0"/>
              <a:t>• Cloud Hosting</a:t>
            </a:r>
            <a:br>
              <a:rPr lang="en-US" sz="2000" dirty="0"/>
            </a:br>
            <a:r>
              <a:rPr lang="en-US" sz="2000" dirty="0"/>
              <a:t>• Data APIs</a:t>
            </a:r>
            <a:br>
              <a:rPr lang="en-US" sz="2000" dirty="0"/>
            </a:br>
            <a:r>
              <a:rPr lang="en-US" sz="2000" dirty="0"/>
              <a:t>• Marketing &amp; Operations</a:t>
            </a:r>
          </a:p>
          <a:p>
            <a:pPr algn="l">
              <a:lnSpc>
                <a:spcPct val="150000"/>
              </a:lnSpc>
            </a:pPr>
            <a:endParaRPr lang="en-US" sz="2000" b="1" dirty="0">
              <a:solidFill>
                <a:srgbClr val="44444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012806" y="1210151"/>
            <a:ext cx="3049762" cy="2712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Key Activities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• AI Model Development</a:t>
            </a:r>
            <a:b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• Data Processing</a:t>
            </a:r>
            <a:b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• Platform Maintenance</a:t>
            </a:r>
            <a:b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• Farmer Support</a:t>
            </a:r>
          </a:p>
          <a:p>
            <a:pPr algn="l">
              <a:lnSpc>
                <a:spcPct val="150000"/>
              </a:lnSpc>
            </a:pPr>
            <a:endParaRPr lang="en-US" sz="2000" b="1" dirty="0">
              <a:solidFill>
                <a:srgbClr val="44444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012806" y="4000976"/>
            <a:ext cx="3359696" cy="32726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Key Resources</a:t>
            </a:r>
          </a:p>
          <a:p>
            <a:pPr>
              <a:lnSpc>
                <a:spcPct val="150000"/>
              </a:lnSpc>
            </a:pPr>
            <a:r>
              <a:rPr lang="en-US" dirty="0"/>
              <a:t>•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AI algorithms &amp; predictive models</a:t>
            </a:r>
          </a:p>
          <a:p>
            <a:pPr>
              <a:lnSpc>
                <a:spcPct val="150000"/>
              </a:lnSpc>
            </a:pPr>
            <a:r>
              <a:rPr lang="en-US" dirty="0"/>
              <a:t>•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Agricultural datasets</a:t>
            </a:r>
          </a:p>
          <a:p>
            <a:pPr>
              <a:lnSpc>
                <a:spcPct val="150000"/>
              </a:lnSpc>
            </a:pPr>
            <a:r>
              <a:rPr lang="en-US" dirty="0"/>
              <a:t>•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Cloud infrastructure</a:t>
            </a:r>
          </a:p>
          <a:p>
            <a:pPr>
              <a:lnSpc>
                <a:spcPct val="150000"/>
              </a:lnSpc>
            </a:pPr>
            <a:r>
              <a:rPr lang="en-US" dirty="0"/>
              <a:t>•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team expertise</a:t>
            </a:r>
          </a:p>
          <a:p>
            <a:pPr>
              <a:lnSpc>
                <a:spcPct val="150000"/>
              </a:lnSpc>
            </a:pPr>
            <a:r>
              <a:rPr lang="en-US" dirty="0"/>
              <a:t>•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Research &amp; analytics capability</a:t>
            </a:r>
          </a:p>
          <a:p>
            <a:pPr algn="l">
              <a:lnSpc>
                <a:spcPct val="150000"/>
              </a:lnSpc>
            </a:pPr>
            <a:endParaRPr lang="en-US" b="1" dirty="0">
              <a:solidFill>
                <a:srgbClr val="44444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523874" y="1210151"/>
            <a:ext cx="3046828" cy="4928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Value Propositions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•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Spoilage Risk Prediction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Sell vs Store Advice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AI Crop Planning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/>
              <a:t>•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Integrated decision-support platform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Reduced financial risk for farmers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020282" y="1200626"/>
            <a:ext cx="3046828" cy="2720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Customer Relationships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• Personalized AI Insights</a:t>
            </a:r>
            <a:br>
              <a:rPr lang="en-US" sz="2000" dirty="0"/>
            </a:br>
            <a:r>
              <a:rPr lang="en-US" sz="2000" dirty="0"/>
              <a:t>• Alerts &amp; Notifications</a:t>
            </a:r>
            <a:br>
              <a:rPr lang="en-US" sz="2000" dirty="0"/>
            </a:br>
            <a:r>
              <a:rPr lang="en-US" sz="2000" dirty="0"/>
              <a:t>• Self-Service Platform</a:t>
            </a:r>
          </a:p>
          <a:p>
            <a:pPr>
              <a:lnSpc>
                <a:spcPct val="150000"/>
              </a:lnSpc>
            </a:pPr>
            <a:r>
              <a:rPr lang="en-IN" sz="2000" dirty="0"/>
              <a:t>Feedback-driven improvement</a:t>
            </a:r>
            <a:endParaRPr lang="en-US" sz="2000" b="1" dirty="0">
              <a:solidFill>
                <a:srgbClr val="44444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020282" y="3991451"/>
            <a:ext cx="3046828" cy="2701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Channels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• Web Platform</a:t>
            </a:r>
            <a:br>
              <a:rPr lang="en-US" sz="2400" dirty="0"/>
            </a:br>
            <a:r>
              <a:rPr lang="en-US" sz="2400" dirty="0"/>
              <a:t>• Future Mobile App</a:t>
            </a:r>
            <a:br>
              <a:rPr lang="en-US" sz="2400" dirty="0"/>
            </a:br>
            <a:r>
              <a:rPr lang="en-US" sz="2400" dirty="0"/>
              <a:t>• Agri Partnerships</a:t>
            </a:r>
          </a:p>
          <a:p>
            <a:pPr algn="l">
              <a:lnSpc>
                <a:spcPct val="150000"/>
              </a:lnSpc>
            </a:pPr>
            <a:endParaRPr lang="en-US" sz="2400" b="1" dirty="0">
              <a:solidFill>
                <a:srgbClr val="44444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525482" y="1210151"/>
            <a:ext cx="3046828" cy="5482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Customer Segments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• Small &amp; Medium Farmers</a:t>
            </a:r>
            <a:br>
              <a:rPr lang="en-US" sz="2400" dirty="0"/>
            </a:br>
            <a:r>
              <a:rPr lang="en-US" sz="2400" dirty="0"/>
              <a:t>• </a:t>
            </a:r>
            <a:r>
              <a:rPr lang="en-IN" sz="2400" dirty="0"/>
              <a:t>Farmer Producer Organizations (FPOs)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•</a:t>
            </a:r>
            <a:r>
              <a:rPr lang="en-IN" sz="2400" dirty="0"/>
              <a:t> Agricultural cooperatives</a:t>
            </a:r>
            <a:br>
              <a:rPr lang="en-US" sz="2400" dirty="0"/>
            </a:br>
            <a:r>
              <a:rPr lang="en-US" sz="2400" dirty="0"/>
              <a:t>• Agri Stakeholders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• </a:t>
            </a:r>
            <a:r>
              <a:rPr lang="en-IN" sz="2400" dirty="0"/>
              <a:t>Storage &amp; logistics providers</a:t>
            </a:r>
            <a:endParaRPr lang="en-US" sz="2400" dirty="0"/>
          </a:p>
        </p:txBody>
      </p:sp>
      <p:sp>
        <p:nvSpPr>
          <p:cNvPr id="14" name="TextBox 14"/>
          <p:cNvSpPr txBox="1"/>
          <p:nvPr/>
        </p:nvSpPr>
        <p:spPr>
          <a:xfrm>
            <a:off x="9273540" y="6884670"/>
            <a:ext cx="3046828" cy="2701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rgbClr val="444444"/>
                </a:solidFill>
                <a:latin typeface="Arial Bold"/>
                <a:ea typeface="Arial Bold"/>
                <a:cs typeface="Arial Bold"/>
                <a:sym typeface="Arial Bold"/>
              </a:rPr>
              <a:t>Revenue Streams</a:t>
            </a:r>
          </a:p>
          <a:p>
            <a:pPr>
              <a:lnSpc>
                <a:spcPct val="150000"/>
              </a:lnSpc>
            </a:pPr>
            <a:r>
              <a:rPr lang="en-IN" sz="2400" dirty="0"/>
              <a:t>• Subscription Model</a:t>
            </a:r>
            <a:br>
              <a:rPr lang="en-IN" sz="2400" dirty="0"/>
            </a:br>
            <a:r>
              <a:rPr lang="en-IN" sz="2400" dirty="0"/>
              <a:t>• Premium Features</a:t>
            </a:r>
            <a:br>
              <a:rPr lang="en-IN" sz="2400" dirty="0"/>
            </a:br>
            <a:r>
              <a:rPr lang="en-IN" sz="2400" dirty="0"/>
              <a:t>• Institutional Licensing</a:t>
            </a:r>
          </a:p>
          <a:p>
            <a:pPr algn="l">
              <a:lnSpc>
                <a:spcPct val="150000"/>
              </a:lnSpc>
            </a:pPr>
            <a:endParaRPr lang="en-US" sz="2400" b="1" dirty="0">
              <a:solidFill>
                <a:srgbClr val="44444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44198" y="1135856"/>
            <a:ext cx="3484321" cy="5729288"/>
            <a:chOff x="0" y="0"/>
            <a:chExt cx="4645762" cy="76390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645787" cy="7639050"/>
            </a:xfrm>
            <a:custGeom>
              <a:avLst/>
              <a:gdLst/>
              <a:ahLst/>
              <a:cxnLst/>
              <a:rect l="l" t="t" r="r" b="b"/>
              <a:pathLst>
                <a:path w="4645787" h="7639050">
                  <a:moveTo>
                    <a:pt x="9525" y="0"/>
                  </a:moveTo>
                  <a:lnTo>
                    <a:pt x="4636262" y="0"/>
                  </a:lnTo>
                  <a:cubicBezTo>
                    <a:pt x="4641469" y="0"/>
                    <a:pt x="4645787" y="4318"/>
                    <a:pt x="4645787" y="9525"/>
                  </a:cubicBezTo>
                  <a:lnTo>
                    <a:pt x="4645787" y="7629525"/>
                  </a:lnTo>
                  <a:cubicBezTo>
                    <a:pt x="4645787" y="7634732"/>
                    <a:pt x="4641469" y="7639050"/>
                    <a:pt x="4636262" y="7639050"/>
                  </a:cubicBezTo>
                  <a:lnTo>
                    <a:pt x="9525" y="7639050"/>
                  </a:lnTo>
                  <a:cubicBezTo>
                    <a:pt x="4318" y="7639050"/>
                    <a:pt x="0" y="7634732"/>
                    <a:pt x="0" y="7629525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7629525"/>
                  </a:lnTo>
                  <a:lnTo>
                    <a:pt x="9525" y="7629525"/>
                  </a:lnTo>
                  <a:lnTo>
                    <a:pt x="9525" y="7620000"/>
                  </a:lnTo>
                  <a:lnTo>
                    <a:pt x="4636262" y="7620000"/>
                  </a:lnTo>
                  <a:lnTo>
                    <a:pt x="4636262" y="7629525"/>
                  </a:lnTo>
                  <a:lnTo>
                    <a:pt x="4626737" y="7629525"/>
                  </a:lnTo>
                  <a:lnTo>
                    <a:pt x="4626737" y="9525"/>
                  </a:lnTo>
                  <a:lnTo>
                    <a:pt x="4636262" y="9525"/>
                  </a:lnTo>
                  <a:lnTo>
                    <a:pt x="463626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44444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914223" y="1133475"/>
            <a:ext cx="3487245" cy="2838450"/>
            <a:chOff x="0" y="0"/>
            <a:chExt cx="4649660" cy="3784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649724" cy="3784600"/>
            </a:xfrm>
            <a:custGeom>
              <a:avLst/>
              <a:gdLst/>
              <a:ahLst/>
              <a:cxnLst/>
              <a:rect l="l" t="t" r="r" b="b"/>
              <a:pathLst>
                <a:path w="4649724" h="3784600">
                  <a:moveTo>
                    <a:pt x="9525" y="0"/>
                  </a:moveTo>
                  <a:lnTo>
                    <a:pt x="4640199" y="0"/>
                  </a:lnTo>
                  <a:cubicBezTo>
                    <a:pt x="4645406" y="0"/>
                    <a:pt x="4649724" y="4318"/>
                    <a:pt x="4649724" y="9525"/>
                  </a:cubicBezTo>
                  <a:lnTo>
                    <a:pt x="4649724" y="3775075"/>
                  </a:lnTo>
                  <a:cubicBezTo>
                    <a:pt x="4649724" y="3780282"/>
                    <a:pt x="4645406" y="3784600"/>
                    <a:pt x="4640199" y="3784600"/>
                  </a:cubicBezTo>
                  <a:lnTo>
                    <a:pt x="9525" y="3784600"/>
                  </a:lnTo>
                  <a:cubicBezTo>
                    <a:pt x="4318" y="3784600"/>
                    <a:pt x="0" y="3780282"/>
                    <a:pt x="0" y="3775075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3775075"/>
                  </a:lnTo>
                  <a:lnTo>
                    <a:pt x="9525" y="3775075"/>
                  </a:lnTo>
                  <a:lnTo>
                    <a:pt x="9525" y="3765550"/>
                  </a:lnTo>
                  <a:lnTo>
                    <a:pt x="4640199" y="3765550"/>
                  </a:lnTo>
                  <a:lnTo>
                    <a:pt x="4640199" y="3775075"/>
                  </a:lnTo>
                  <a:lnTo>
                    <a:pt x="4630674" y="3775075"/>
                  </a:lnTo>
                  <a:lnTo>
                    <a:pt x="4630674" y="9525"/>
                  </a:lnTo>
                  <a:lnTo>
                    <a:pt x="4640199" y="9525"/>
                  </a:lnTo>
                  <a:lnTo>
                    <a:pt x="4640199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44444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3914223" y="3957638"/>
            <a:ext cx="3487245" cy="2907506"/>
            <a:chOff x="0" y="0"/>
            <a:chExt cx="4649660" cy="387667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649724" cy="3876675"/>
            </a:xfrm>
            <a:custGeom>
              <a:avLst/>
              <a:gdLst/>
              <a:ahLst/>
              <a:cxnLst/>
              <a:rect l="l" t="t" r="r" b="b"/>
              <a:pathLst>
                <a:path w="4649724" h="3876675">
                  <a:moveTo>
                    <a:pt x="9525" y="0"/>
                  </a:moveTo>
                  <a:lnTo>
                    <a:pt x="4640199" y="0"/>
                  </a:lnTo>
                  <a:cubicBezTo>
                    <a:pt x="4645406" y="0"/>
                    <a:pt x="4649724" y="4318"/>
                    <a:pt x="4649724" y="9525"/>
                  </a:cubicBezTo>
                  <a:lnTo>
                    <a:pt x="4649724" y="3867150"/>
                  </a:lnTo>
                  <a:cubicBezTo>
                    <a:pt x="4649724" y="3872357"/>
                    <a:pt x="4645406" y="3876675"/>
                    <a:pt x="4640199" y="3876675"/>
                  </a:cubicBezTo>
                  <a:lnTo>
                    <a:pt x="9525" y="3876675"/>
                  </a:lnTo>
                  <a:cubicBezTo>
                    <a:pt x="4318" y="3876675"/>
                    <a:pt x="0" y="3872357"/>
                    <a:pt x="0" y="386715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3867150"/>
                  </a:lnTo>
                  <a:lnTo>
                    <a:pt x="9525" y="3867150"/>
                  </a:lnTo>
                  <a:lnTo>
                    <a:pt x="9525" y="3857625"/>
                  </a:lnTo>
                  <a:lnTo>
                    <a:pt x="4640199" y="3857625"/>
                  </a:lnTo>
                  <a:lnTo>
                    <a:pt x="4640199" y="3867150"/>
                  </a:lnTo>
                  <a:lnTo>
                    <a:pt x="4630674" y="3867150"/>
                  </a:lnTo>
                  <a:lnTo>
                    <a:pt x="4630674" y="9525"/>
                  </a:lnTo>
                  <a:lnTo>
                    <a:pt x="4640199" y="9525"/>
                  </a:lnTo>
                  <a:lnTo>
                    <a:pt x="4640199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44444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387190" y="1135856"/>
            <a:ext cx="3484321" cy="5729288"/>
            <a:chOff x="0" y="0"/>
            <a:chExt cx="4645762" cy="76390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645787" cy="7639050"/>
            </a:xfrm>
            <a:custGeom>
              <a:avLst/>
              <a:gdLst/>
              <a:ahLst/>
              <a:cxnLst/>
              <a:rect l="l" t="t" r="r" b="b"/>
              <a:pathLst>
                <a:path w="4645787" h="7639050">
                  <a:moveTo>
                    <a:pt x="9525" y="0"/>
                  </a:moveTo>
                  <a:lnTo>
                    <a:pt x="4636262" y="0"/>
                  </a:lnTo>
                  <a:cubicBezTo>
                    <a:pt x="4641469" y="0"/>
                    <a:pt x="4645787" y="4318"/>
                    <a:pt x="4645787" y="9525"/>
                  </a:cubicBezTo>
                  <a:lnTo>
                    <a:pt x="4645787" y="7629525"/>
                  </a:lnTo>
                  <a:cubicBezTo>
                    <a:pt x="4645787" y="7634732"/>
                    <a:pt x="4641469" y="7639050"/>
                    <a:pt x="4636262" y="7639050"/>
                  </a:cubicBezTo>
                  <a:lnTo>
                    <a:pt x="9525" y="7639050"/>
                  </a:lnTo>
                  <a:cubicBezTo>
                    <a:pt x="4318" y="7639050"/>
                    <a:pt x="0" y="7634732"/>
                    <a:pt x="0" y="7629525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7629525"/>
                  </a:lnTo>
                  <a:lnTo>
                    <a:pt x="9525" y="7629525"/>
                  </a:lnTo>
                  <a:lnTo>
                    <a:pt x="9525" y="7620000"/>
                  </a:lnTo>
                  <a:lnTo>
                    <a:pt x="4636262" y="7620000"/>
                  </a:lnTo>
                  <a:lnTo>
                    <a:pt x="4636262" y="7629525"/>
                  </a:lnTo>
                  <a:lnTo>
                    <a:pt x="4626737" y="7629525"/>
                  </a:lnTo>
                  <a:lnTo>
                    <a:pt x="4626737" y="9525"/>
                  </a:lnTo>
                  <a:lnTo>
                    <a:pt x="4636262" y="9525"/>
                  </a:lnTo>
                  <a:lnTo>
                    <a:pt x="463626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44444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857214" y="1135856"/>
            <a:ext cx="3484321" cy="2838450"/>
            <a:chOff x="0" y="0"/>
            <a:chExt cx="4645762" cy="37846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645787" cy="3784600"/>
            </a:xfrm>
            <a:custGeom>
              <a:avLst/>
              <a:gdLst/>
              <a:ahLst/>
              <a:cxnLst/>
              <a:rect l="l" t="t" r="r" b="b"/>
              <a:pathLst>
                <a:path w="4645787" h="3784600">
                  <a:moveTo>
                    <a:pt x="9525" y="0"/>
                  </a:moveTo>
                  <a:lnTo>
                    <a:pt x="4636262" y="0"/>
                  </a:lnTo>
                  <a:cubicBezTo>
                    <a:pt x="4641469" y="0"/>
                    <a:pt x="4645787" y="4318"/>
                    <a:pt x="4645787" y="9525"/>
                  </a:cubicBezTo>
                  <a:lnTo>
                    <a:pt x="4645787" y="3775075"/>
                  </a:lnTo>
                  <a:cubicBezTo>
                    <a:pt x="4645787" y="3780282"/>
                    <a:pt x="4641469" y="3784600"/>
                    <a:pt x="4636262" y="3784600"/>
                  </a:cubicBezTo>
                  <a:lnTo>
                    <a:pt x="9525" y="3784600"/>
                  </a:lnTo>
                  <a:cubicBezTo>
                    <a:pt x="4318" y="3784600"/>
                    <a:pt x="0" y="3780282"/>
                    <a:pt x="0" y="3775075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3775075"/>
                  </a:lnTo>
                  <a:lnTo>
                    <a:pt x="9525" y="3775075"/>
                  </a:lnTo>
                  <a:lnTo>
                    <a:pt x="9525" y="3765550"/>
                  </a:lnTo>
                  <a:lnTo>
                    <a:pt x="4636262" y="3765550"/>
                  </a:lnTo>
                  <a:lnTo>
                    <a:pt x="4636262" y="3775075"/>
                  </a:lnTo>
                  <a:lnTo>
                    <a:pt x="4626737" y="3775075"/>
                  </a:lnTo>
                  <a:lnTo>
                    <a:pt x="4626737" y="9525"/>
                  </a:lnTo>
                  <a:lnTo>
                    <a:pt x="4636262" y="9525"/>
                  </a:lnTo>
                  <a:lnTo>
                    <a:pt x="463626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44444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0857214" y="3957638"/>
            <a:ext cx="3484321" cy="2907506"/>
            <a:chOff x="0" y="0"/>
            <a:chExt cx="4645762" cy="3876675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645787" cy="3876675"/>
            </a:xfrm>
            <a:custGeom>
              <a:avLst/>
              <a:gdLst/>
              <a:ahLst/>
              <a:cxnLst/>
              <a:rect l="l" t="t" r="r" b="b"/>
              <a:pathLst>
                <a:path w="4645787" h="3876675">
                  <a:moveTo>
                    <a:pt x="9525" y="0"/>
                  </a:moveTo>
                  <a:lnTo>
                    <a:pt x="4636262" y="0"/>
                  </a:lnTo>
                  <a:cubicBezTo>
                    <a:pt x="4641469" y="0"/>
                    <a:pt x="4645787" y="4318"/>
                    <a:pt x="4645787" y="9525"/>
                  </a:cubicBezTo>
                  <a:lnTo>
                    <a:pt x="4645787" y="3867150"/>
                  </a:lnTo>
                  <a:cubicBezTo>
                    <a:pt x="4645787" y="3872357"/>
                    <a:pt x="4641469" y="3876675"/>
                    <a:pt x="4636262" y="3876675"/>
                  </a:cubicBezTo>
                  <a:lnTo>
                    <a:pt x="9525" y="3876675"/>
                  </a:lnTo>
                  <a:cubicBezTo>
                    <a:pt x="4318" y="3876675"/>
                    <a:pt x="0" y="3872357"/>
                    <a:pt x="0" y="386715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3867150"/>
                  </a:lnTo>
                  <a:lnTo>
                    <a:pt x="9525" y="3867150"/>
                  </a:lnTo>
                  <a:lnTo>
                    <a:pt x="9525" y="3857625"/>
                  </a:lnTo>
                  <a:lnTo>
                    <a:pt x="4636262" y="3857625"/>
                  </a:lnTo>
                  <a:lnTo>
                    <a:pt x="4636262" y="3867150"/>
                  </a:lnTo>
                  <a:lnTo>
                    <a:pt x="4626737" y="3867150"/>
                  </a:lnTo>
                  <a:lnTo>
                    <a:pt x="4626737" y="9525"/>
                  </a:lnTo>
                  <a:lnTo>
                    <a:pt x="4636262" y="9525"/>
                  </a:lnTo>
                  <a:lnTo>
                    <a:pt x="463626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44444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4338973" y="1135856"/>
            <a:ext cx="3487245" cy="5729288"/>
            <a:chOff x="0" y="0"/>
            <a:chExt cx="4649660" cy="763905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649724" cy="7639050"/>
            </a:xfrm>
            <a:custGeom>
              <a:avLst/>
              <a:gdLst/>
              <a:ahLst/>
              <a:cxnLst/>
              <a:rect l="l" t="t" r="r" b="b"/>
              <a:pathLst>
                <a:path w="4649724" h="7639050">
                  <a:moveTo>
                    <a:pt x="9525" y="0"/>
                  </a:moveTo>
                  <a:lnTo>
                    <a:pt x="4640199" y="0"/>
                  </a:lnTo>
                  <a:cubicBezTo>
                    <a:pt x="4645406" y="0"/>
                    <a:pt x="4649724" y="4318"/>
                    <a:pt x="4649724" y="9525"/>
                  </a:cubicBezTo>
                  <a:lnTo>
                    <a:pt x="4649724" y="7629525"/>
                  </a:lnTo>
                  <a:cubicBezTo>
                    <a:pt x="4649724" y="7634732"/>
                    <a:pt x="4645406" y="7639050"/>
                    <a:pt x="4640199" y="7639050"/>
                  </a:cubicBezTo>
                  <a:lnTo>
                    <a:pt x="9525" y="7639050"/>
                  </a:lnTo>
                  <a:cubicBezTo>
                    <a:pt x="4318" y="7639050"/>
                    <a:pt x="0" y="7634732"/>
                    <a:pt x="0" y="7629525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7629525"/>
                  </a:lnTo>
                  <a:lnTo>
                    <a:pt x="9525" y="7629525"/>
                  </a:lnTo>
                  <a:lnTo>
                    <a:pt x="9525" y="7620000"/>
                  </a:lnTo>
                  <a:lnTo>
                    <a:pt x="4640199" y="7620000"/>
                  </a:lnTo>
                  <a:lnTo>
                    <a:pt x="4640199" y="7629525"/>
                  </a:lnTo>
                  <a:lnTo>
                    <a:pt x="4630674" y="7629525"/>
                  </a:lnTo>
                  <a:lnTo>
                    <a:pt x="4630674" y="9525"/>
                  </a:lnTo>
                  <a:lnTo>
                    <a:pt x="4640199" y="9525"/>
                  </a:lnTo>
                  <a:lnTo>
                    <a:pt x="4640199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44444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444198" y="6862762"/>
            <a:ext cx="8715746" cy="2745581"/>
            <a:chOff x="0" y="0"/>
            <a:chExt cx="11620995" cy="366077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621008" cy="3660775"/>
            </a:xfrm>
            <a:custGeom>
              <a:avLst/>
              <a:gdLst/>
              <a:ahLst/>
              <a:cxnLst/>
              <a:rect l="l" t="t" r="r" b="b"/>
              <a:pathLst>
                <a:path w="11621008" h="3660775">
                  <a:moveTo>
                    <a:pt x="9525" y="0"/>
                  </a:moveTo>
                  <a:lnTo>
                    <a:pt x="11611483" y="0"/>
                  </a:lnTo>
                  <a:cubicBezTo>
                    <a:pt x="11616689" y="0"/>
                    <a:pt x="11621008" y="4318"/>
                    <a:pt x="11621008" y="9525"/>
                  </a:cubicBezTo>
                  <a:lnTo>
                    <a:pt x="11621008" y="3651250"/>
                  </a:lnTo>
                  <a:cubicBezTo>
                    <a:pt x="11621008" y="3656457"/>
                    <a:pt x="11616689" y="3660775"/>
                    <a:pt x="11611483" y="3660775"/>
                  </a:cubicBezTo>
                  <a:lnTo>
                    <a:pt x="9525" y="3660775"/>
                  </a:lnTo>
                  <a:cubicBezTo>
                    <a:pt x="4318" y="3660775"/>
                    <a:pt x="0" y="3656457"/>
                    <a:pt x="0" y="365125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3651250"/>
                  </a:lnTo>
                  <a:lnTo>
                    <a:pt x="9525" y="3651250"/>
                  </a:lnTo>
                  <a:lnTo>
                    <a:pt x="9525" y="3641725"/>
                  </a:lnTo>
                  <a:lnTo>
                    <a:pt x="11611483" y="3641725"/>
                  </a:lnTo>
                  <a:lnTo>
                    <a:pt x="11611483" y="3651250"/>
                  </a:lnTo>
                  <a:lnTo>
                    <a:pt x="11601958" y="3651250"/>
                  </a:lnTo>
                  <a:lnTo>
                    <a:pt x="11601958" y="9525"/>
                  </a:lnTo>
                  <a:lnTo>
                    <a:pt x="11611483" y="9525"/>
                  </a:lnTo>
                  <a:lnTo>
                    <a:pt x="11611483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44444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145648" y="6862762"/>
            <a:ext cx="8677637" cy="2745581"/>
            <a:chOff x="0" y="0"/>
            <a:chExt cx="11570183" cy="3660775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1570208" cy="3660775"/>
            </a:xfrm>
            <a:custGeom>
              <a:avLst/>
              <a:gdLst/>
              <a:ahLst/>
              <a:cxnLst/>
              <a:rect l="l" t="t" r="r" b="b"/>
              <a:pathLst>
                <a:path w="11570208" h="3660775">
                  <a:moveTo>
                    <a:pt x="9525" y="0"/>
                  </a:moveTo>
                  <a:lnTo>
                    <a:pt x="11560683" y="0"/>
                  </a:lnTo>
                  <a:cubicBezTo>
                    <a:pt x="11565889" y="0"/>
                    <a:pt x="11570208" y="4318"/>
                    <a:pt x="11570208" y="9525"/>
                  </a:cubicBezTo>
                  <a:lnTo>
                    <a:pt x="11570208" y="3651250"/>
                  </a:lnTo>
                  <a:cubicBezTo>
                    <a:pt x="11570208" y="3656457"/>
                    <a:pt x="11565889" y="3660775"/>
                    <a:pt x="11560683" y="3660775"/>
                  </a:cubicBezTo>
                  <a:lnTo>
                    <a:pt x="9525" y="3660775"/>
                  </a:lnTo>
                  <a:cubicBezTo>
                    <a:pt x="4318" y="3660775"/>
                    <a:pt x="0" y="3656457"/>
                    <a:pt x="0" y="365125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3651250"/>
                  </a:lnTo>
                  <a:lnTo>
                    <a:pt x="9525" y="3651250"/>
                  </a:lnTo>
                  <a:lnTo>
                    <a:pt x="9525" y="3641725"/>
                  </a:lnTo>
                  <a:lnTo>
                    <a:pt x="11560683" y="3641725"/>
                  </a:lnTo>
                  <a:lnTo>
                    <a:pt x="11560683" y="3651250"/>
                  </a:lnTo>
                  <a:lnTo>
                    <a:pt x="11551158" y="3651250"/>
                  </a:lnTo>
                  <a:lnTo>
                    <a:pt x="11551158" y="9525"/>
                  </a:lnTo>
                  <a:lnTo>
                    <a:pt x="11560683" y="9525"/>
                  </a:lnTo>
                  <a:lnTo>
                    <a:pt x="11560683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44444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7021908" y="1059656"/>
            <a:ext cx="665283" cy="540544"/>
            <a:chOff x="0" y="0"/>
            <a:chExt cx="887044" cy="72072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87095" cy="720725"/>
            </a:xfrm>
            <a:custGeom>
              <a:avLst/>
              <a:gdLst/>
              <a:ahLst/>
              <a:cxnLst/>
              <a:rect l="l" t="t" r="r" b="b"/>
              <a:pathLst>
                <a:path w="887095" h="720725">
                  <a:moveTo>
                    <a:pt x="0" y="0"/>
                  </a:moveTo>
                  <a:lnTo>
                    <a:pt x="887095" y="0"/>
                  </a:lnTo>
                  <a:lnTo>
                    <a:pt x="887095" y="720725"/>
                  </a:lnTo>
                  <a:lnTo>
                    <a:pt x="0" y="720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5" b="-4769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0249542" y="1107281"/>
            <a:ext cx="665283" cy="540544"/>
            <a:chOff x="0" y="0"/>
            <a:chExt cx="887044" cy="720725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87095" cy="720725"/>
            </a:xfrm>
            <a:custGeom>
              <a:avLst/>
              <a:gdLst/>
              <a:ahLst/>
              <a:cxnLst/>
              <a:rect l="l" t="t" r="r" b="b"/>
              <a:pathLst>
                <a:path w="887095" h="720725">
                  <a:moveTo>
                    <a:pt x="0" y="0"/>
                  </a:moveTo>
                  <a:lnTo>
                    <a:pt x="887095" y="0"/>
                  </a:lnTo>
                  <a:lnTo>
                    <a:pt x="887095" y="720725"/>
                  </a:lnTo>
                  <a:lnTo>
                    <a:pt x="0" y="720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5" b="-29129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3786342" y="1059656"/>
            <a:ext cx="665283" cy="540544"/>
            <a:chOff x="0" y="0"/>
            <a:chExt cx="887044" cy="720725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87095" cy="720725"/>
            </a:xfrm>
            <a:custGeom>
              <a:avLst/>
              <a:gdLst/>
              <a:ahLst/>
              <a:cxnLst/>
              <a:rect l="l" t="t" r="r" b="b"/>
              <a:pathLst>
                <a:path w="887095" h="720725">
                  <a:moveTo>
                    <a:pt x="0" y="0"/>
                  </a:moveTo>
                  <a:lnTo>
                    <a:pt x="887095" y="0"/>
                  </a:lnTo>
                  <a:lnTo>
                    <a:pt x="887095" y="720725"/>
                  </a:lnTo>
                  <a:lnTo>
                    <a:pt x="0" y="720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5" b="-26750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1573608" y="6743700"/>
            <a:ext cx="665283" cy="540544"/>
            <a:chOff x="0" y="0"/>
            <a:chExt cx="887044" cy="720725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87095" cy="720725"/>
            </a:xfrm>
            <a:custGeom>
              <a:avLst/>
              <a:gdLst/>
              <a:ahLst/>
              <a:cxnLst/>
              <a:rect l="l" t="t" r="r" b="b"/>
              <a:pathLst>
                <a:path w="887095" h="720725">
                  <a:moveTo>
                    <a:pt x="0" y="0"/>
                  </a:moveTo>
                  <a:lnTo>
                    <a:pt x="887095" y="0"/>
                  </a:lnTo>
                  <a:lnTo>
                    <a:pt x="887095" y="720725"/>
                  </a:lnTo>
                  <a:lnTo>
                    <a:pt x="0" y="720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2575" r="5" b="-5545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5627075" y="1059656"/>
            <a:ext cx="665283" cy="540544"/>
            <a:chOff x="0" y="0"/>
            <a:chExt cx="887044" cy="720725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87095" cy="720725"/>
            </a:xfrm>
            <a:custGeom>
              <a:avLst/>
              <a:gdLst/>
              <a:ahLst/>
              <a:cxnLst/>
              <a:rect l="l" t="t" r="r" b="b"/>
              <a:pathLst>
                <a:path w="887095" h="720725">
                  <a:moveTo>
                    <a:pt x="0" y="0"/>
                  </a:moveTo>
                  <a:lnTo>
                    <a:pt x="887095" y="0"/>
                  </a:lnTo>
                  <a:lnTo>
                    <a:pt x="887095" y="720725"/>
                  </a:lnTo>
                  <a:lnTo>
                    <a:pt x="0" y="720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5" b="-15719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3256969" y="1052512"/>
            <a:ext cx="665283" cy="540544"/>
            <a:chOff x="0" y="0"/>
            <a:chExt cx="887044" cy="720725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87095" cy="720725"/>
            </a:xfrm>
            <a:custGeom>
              <a:avLst/>
              <a:gdLst/>
              <a:ahLst/>
              <a:cxnLst/>
              <a:rect l="l" t="t" r="r" b="b"/>
              <a:pathLst>
                <a:path w="887095" h="720725">
                  <a:moveTo>
                    <a:pt x="0" y="0"/>
                  </a:moveTo>
                  <a:lnTo>
                    <a:pt x="887095" y="0"/>
                  </a:lnTo>
                  <a:lnTo>
                    <a:pt x="887095" y="720725"/>
                  </a:lnTo>
                  <a:lnTo>
                    <a:pt x="0" y="720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r="5" b="-2735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2429608" y="6743700"/>
            <a:ext cx="665283" cy="540544"/>
            <a:chOff x="0" y="0"/>
            <a:chExt cx="887044" cy="720725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87095" cy="720725"/>
            </a:xfrm>
            <a:custGeom>
              <a:avLst/>
              <a:gdLst/>
              <a:ahLst/>
              <a:cxnLst/>
              <a:rect l="l" t="t" r="r" b="b"/>
              <a:pathLst>
                <a:path w="887095" h="720725">
                  <a:moveTo>
                    <a:pt x="0" y="0"/>
                  </a:moveTo>
                  <a:lnTo>
                    <a:pt x="887095" y="0"/>
                  </a:lnTo>
                  <a:lnTo>
                    <a:pt x="887095" y="720725"/>
                  </a:lnTo>
                  <a:lnTo>
                    <a:pt x="0" y="720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0371" r="-7334" b="-1886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2417666" y="3886200"/>
            <a:ext cx="665283" cy="540544"/>
            <a:chOff x="0" y="0"/>
            <a:chExt cx="887044" cy="720725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87095" cy="720725"/>
            </a:xfrm>
            <a:custGeom>
              <a:avLst/>
              <a:gdLst/>
              <a:ahLst/>
              <a:cxnLst/>
              <a:rect l="l" t="t" r="r" b="b"/>
              <a:pathLst>
                <a:path w="887095" h="720725">
                  <a:moveTo>
                    <a:pt x="0" y="0"/>
                  </a:moveTo>
                  <a:lnTo>
                    <a:pt x="887095" y="0"/>
                  </a:lnTo>
                  <a:lnTo>
                    <a:pt x="887095" y="720725"/>
                  </a:lnTo>
                  <a:lnTo>
                    <a:pt x="0" y="720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r="5" b="-2717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5908434" y="3886200"/>
            <a:ext cx="665283" cy="540544"/>
            <a:chOff x="0" y="0"/>
            <a:chExt cx="887044" cy="720725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887095" cy="720725"/>
            </a:xfrm>
            <a:custGeom>
              <a:avLst/>
              <a:gdLst/>
              <a:ahLst/>
              <a:cxnLst/>
              <a:rect l="l" t="t" r="r" b="b"/>
              <a:pathLst>
                <a:path w="887095" h="720725">
                  <a:moveTo>
                    <a:pt x="0" y="0"/>
                  </a:moveTo>
                  <a:lnTo>
                    <a:pt x="887095" y="0"/>
                  </a:lnTo>
                  <a:lnTo>
                    <a:pt x="887095" y="720725"/>
                  </a:lnTo>
                  <a:lnTo>
                    <a:pt x="0" y="720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r="5" b="-16239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288" y="9520238"/>
            <a:ext cx="18316575" cy="781050"/>
            <a:chOff x="0" y="0"/>
            <a:chExt cx="24422100" cy="1041400"/>
          </a:xfrm>
        </p:grpSpPr>
        <p:sp>
          <p:nvSpPr>
            <p:cNvPr id="3" name="Freeform 3"/>
            <p:cNvSpPr/>
            <p:nvPr/>
          </p:nvSpPr>
          <p:spPr>
            <a:xfrm>
              <a:off x="19050" y="19050"/>
              <a:ext cx="24384000" cy="1003300"/>
            </a:xfrm>
            <a:custGeom>
              <a:avLst/>
              <a:gdLst/>
              <a:ahLst/>
              <a:cxnLst/>
              <a:rect l="l" t="t" r="r" b="b"/>
              <a:pathLst>
                <a:path w="24384000" h="1003300">
                  <a:moveTo>
                    <a:pt x="0" y="0"/>
                  </a:moveTo>
                  <a:lnTo>
                    <a:pt x="24384000" y="0"/>
                  </a:lnTo>
                  <a:lnTo>
                    <a:pt x="24384000" y="1003300"/>
                  </a:lnTo>
                  <a:lnTo>
                    <a:pt x="0" y="10033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24422100" cy="1041400"/>
            </a:xfrm>
            <a:custGeom>
              <a:avLst/>
              <a:gdLst/>
              <a:ahLst/>
              <a:cxnLst/>
              <a:rect l="l" t="t" r="r" b="b"/>
              <a:pathLst>
                <a:path w="24422100" h="1041400">
                  <a:moveTo>
                    <a:pt x="19050" y="0"/>
                  </a:moveTo>
                  <a:lnTo>
                    <a:pt x="24403050" y="0"/>
                  </a:lnTo>
                  <a:cubicBezTo>
                    <a:pt x="24413590" y="0"/>
                    <a:pt x="24422100" y="8509"/>
                    <a:pt x="24422100" y="19050"/>
                  </a:cubicBezTo>
                  <a:lnTo>
                    <a:pt x="24422100" y="1022350"/>
                  </a:lnTo>
                  <a:cubicBezTo>
                    <a:pt x="24422100" y="1032891"/>
                    <a:pt x="24413590" y="1041400"/>
                    <a:pt x="24403050" y="1041400"/>
                  </a:cubicBezTo>
                  <a:lnTo>
                    <a:pt x="19050" y="1041400"/>
                  </a:lnTo>
                  <a:cubicBezTo>
                    <a:pt x="8509" y="1041400"/>
                    <a:pt x="0" y="1032891"/>
                    <a:pt x="0" y="1022350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1022350"/>
                  </a:lnTo>
                  <a:lnTo>
                    <a:pt x="19050" y="1022350"/>
                  </a:lnTo>
                  <a:lnTo>
                    <a:pt x="19050" y="1003300"/>
                  </a:lnTo>
                  <a:lnTo>
                    <a:pt x="24403050" y="1003300"/>
                  </a:lnTo>
                  <a:lnTo>
                    <a:pt x="24403050" y="1022350"/>
                  </a:lnTo>
                  <a:lnTo>
                    <a:pt x="24384000" y="1022350"/>
                  </a:lnTo>
                  <a:lnTo>
                    <a:pt x="24384000" y="19050"/>
                  </a:lnTo>
                  <a:lnTo>
                    <a:pt x="24403050" y="19050"/>
                  </a:lnTo>
                  <a:lnTo>
                    <a:pt x="2440305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0F9ED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57300" y="429930"/>
            <a:ext cx="841038" cy="117758"/>
            <a:chOff x="0" y="0"/>
            <a:chExt cx="1121385" cy="1570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1410" cy="156972"/>
            </a:xfrm>
            <a:custGeom>
              <a:avLst/>
              <a:gdLst/>
              <a:ahLst/>
              <a:cxnLst/>
              <a:rect l="l" t="t" r="r" b="b"/>
              <a:pathLst>
                <a:path w="1121410" h="156972">
                  <a:moveTo>
                    <a:pt x="0" y="0"/>
                  </a:moveTo>
                  <a:lnTo>
                    <a:pt x="1121410" y="0"/>
                  </a:lnTo>
                  <a:lnTo>
                    <a:pt x="1121410" y="156972"/>
                  </a:lnTo>
                  <a:lnTo>
                    <a:pt x="0" y="156972"/>
                  </a:lnTo>
                  <a:close/>
                </a:path>
              </a:pathLst>
            </a:custGeom>
            <a:solidFill>
              <a:srgbClr val="6062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7300" y="547688"/>
            <a:ext cx="15773400" cy="1988344"/>
            <a:chOff x="0" y="0"/>
            <a:chExt cx="21031200" cy="26511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031200" cy="2651126"/>
            </a:xfrm>
            <a:custGeom>
              <a:avLst/>
              <a:gdLst/>
              <a:ahLst/>
              <a:cxnLst/>
              <a:rect l="l" t="t" r="r" b="b"/>
              <a:pathLst>
                <a:path w="21031200" h="2651126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4573" b="-104573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21031200" cy="26416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184"/>
                </a:lnSpc>
              </a:pPr>
              <a:r>
                <a:rPr lang="en-US" sz="48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Go-To-Market Strategy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48740" y="2812733"/>
            <a:ext cx="15590520" cy="2585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• Pilot testing with local farmers</a:t>
            </a:r>
          </a:p>
          <a:p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• Partnerships with agricultural institutions</a:t>
            </a:r>
          </a:p>
          <a:p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• Regional expansion</a:t>
            </a:r>
          </a:p>
          <a:p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• Mobile app development for rural reach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057900" y="9534525"/>
            <a:ext cx="6172200" cy="547688"/>
            <a:chOff x="0" y="0"/>
            <a:chExt cx="8229600" cy="7302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29600" cy="730250"/>
            </a:xfrm>
            <a:custGeom>
              <a:avLst/>
              <a:gdLst/>
              <a:ahLst/>
              <a:cxnLst/>
              <a:rect l="l" t="t" r="r" b="b"/>
              <a:pathLst>
                <a:path w="8229600" h="73025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82296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HackNovation 2.0 | R&amp;D Cell, GIET University, Gunupur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391" b="-96391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0"/>
              <a:ext cx="54864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7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911199" y="1"/>
            <a:ext cx="1376801" cy="1376801"/>
            <a:chOff x="0" y="0"/>
            <a:chExt cx="1835734" cy="183573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35785" cy="1835785"/>
            </a:xfrm>
            <a:custGeom>
              <a:avLst/>
              <a:gdLst/>
              <a:ahLst/>
              <a:cxnLst/>
              <a:rect l="l" t="t" r="r" b="b"/>
              <a:pathLst>
                <a:path w="1835785" h="1835785">
                  <a:moveTo>
                    <a:pt x="0" y="0"/>
                  </a:moveTo>
                  <a:lnTo>
                    <a:pt x="1835785" y="0"/>
                  </a:lnTo>
                  <a:lnTo>
                    <a:pt x="1835785" y="1835785"/>
                  </a:lnTo>
                  <a:lnTo>
                    <a:pt x="0" y="183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1166" y="9636919"/>
            <a:ext cx="1835069" cy="547688"/>
            <a:chOff x="0" y="0"/>
            <a:chExt cx="2446758" cy="7302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46758" cy="730250"/>
            </a:xfrm>
            <a:custGeom>
              <a:avLst/>
              <a:gdLst/>
              <a:ahLst/>
              <a:cxnLst/>
              <a:rect l="l" t="t" r="r" b="b"/>
              <a:pathLst>
                <a:path w="2446758" h="730250">
                  <a:moveTo>
                    <a:pt x="0" y="0"/>
                  </a:moveTo>
                  <a:lnTo>
                    <a:pt x="2446758" y="0"/>
                  </a:lnTo>
                  <a:lnTo>
                    <a:pt x="2446758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r="-23634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0"/>
              <a:ext cx="2446758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dirty="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InnovateX</a:t>
              </a:r>
              <a:endParaRPr lang="en-US" sz="1800" dirty="0">
                <a:solidFill>
                  <a:srgbClr val="767676"/>
                </a:solidFill>
                <a:latin typeface="Aptos"/>
                <a:ea typeface="Aptos"/>
                <a:cs typeface="Aptos"/>
                <a:sym typeface="Apto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288" y="9520238"/>
            <a:ext cx="18316575" cy="781050"/>
            <a:chOff x="0" y="0"/>
            <a:chExt cx="24422100" cy="1041400"/>
          </a:xfrm>
        </p:grpSpPr>
        <p:sp>
          <p:nvSpPr>
            <p:cNvPr id="3" name="Freeform 3"/>
            <p:cNvSpPr/>
            <p:nvPr/>
          </p:nvSpPr>
          <p:spPr>
            <a:xfrm>
              <a:off x="19050" y="19050"/>
              <a:ext cx="24384000" cy="1003300"/>
            </a:xfrm>
            <a:custGeom>
              <a:avLst/>
              <a:gdLst/>
              <a:ahLst/>
              <a:cxnLst/>
              <a:rect l="l" t="t" r="r" b="b"/>
              <a:pathLst>
                <a:path w="24384000" h="1003300">
                  <a:moveTo>
                    <a:pt x="0" y="0"/>
                  </a:moveTo>
                  <a:lnTo>
                    <a:pt x="24384000" y="0"/>
                  </a:lnTo>
                  <a:lnTo>
                    <a:pt x="24384000" y="1003300"/>
                  </a:lnTo>
                  <a:lnTo>
                    <a:pt x="0" y="10033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24422100" cy="1041400"/>
            </a:xfrm>
            <a:custGeom>
              <a:avLst/>
              <a:gdLst/>
              <a:ahLst/>
              <a:cxnLst/>
              <a:rect l="l" t="t" r="r" b="b"/>
              <a:pathLst>
                <a:path w="24422100" h="1041400">
                  <a:moveTo>
                    <a:pt x="19050" y="0"/>
                  </a:moveTo>
                  <a:lnTo>
                    <a:pt x="24403050" y="0"/>
                  </a:lnTo>
                  <a:cubicBezTo>
                    <a:pt x="24413590" y="0"/>
                    <a:pt x="24422100" y="8509"/>
                    <a:pt x="24422100" y="19050"/>
                  </a:cubicBezTo>
                  <a:lnTo>
                    <a:pt x="24422100" y="1022350"/>
                  </a:lnTo>
                  <a:cubicBezTo>
                    <a:pt x="24422100" y="1032891"/>
                    <a:pt x="24413590" y="1041400"/>
                    <a:pt x="24403050" y="1041400"/>
                  </a:cubicBezTo>
                  <a:lnTo>
                    <a:pt x="19050" y="1041400"/>
                  </a:lnTo>
                  <a:cubicBezTo>
                    <a:pt x="8509" y="1041400"/>
                    <a:pt x="0" y="1032891"/>
                    <a:pt x="0" y="1022350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1022350"/>
                  </a:lnTo>
                  <a:lnTo>
                    <a:pt x="19050" y="1022350"/>
                  </a:lnTo>
                  <a:lnTo>
                    <a:pt x="19050" y="1003300"/>
                  </a:lnTo>
                  <a:lnTo>
                    <a:pt x="24403050" y="1003300"/>
                  </a:lnTo>
                  <a:lnTo>
                    <a:pt x="24403050" y="1022350"/>
                  </a:lnTo>
                  <a:lnTo>
                    <a:pt x="24384000" y="1022350"/>
                  </a:lnTo>
                  <a:lnTo>
                    <a:pt x="24384000" y="19050"/>
                  </a:lnTo>
                  <a:lnTo>
                    <a:pt x="24403050" y="19050"/>
                  </a:lnTo>
                  <a:lnTo>
                    <a:pt x="2440305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0F9ED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57300" y="429930"/>
            <a:ext cx="841038" cy="117758"/>
            <a:chOff x="0" y="0"/>
            <a:chExt cx="1121385" cy="1570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1410" cy="156972"/>
            </a:xfrm>
            <a:custGeom>
              <a:avLst/>
              <a:gdLst/>
              <a:ahLst/>
              <a:cxnLst/>
              <a:rect l="l" t="t" r="r" b="b"/>
              <a:pathLst>
                <a:path w="1121410" h="156972">
                  <a:moveTo>
                    <a:pt x="0" y="0"/>
                  </a:moveTo>
                  <a:lnTo>
                    <a:pt x="1121410" y="0"/>
                  </a:lnTo>
                  <a:lnTo>
                    <a:pt x="1121410" y="156972"/>
                  </a:lnTo>
                  <a:lnTo>
                    <a:pt x="0" y="156972"/>
                  </a:lnTo>
                  <a:close/>
                </a:path>
              </a:pathLst>
            </a:custGeom>
            <a:solidFill>
              <a:srgbClr val="6062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7300" y="547688"/>
            <a:ext cx="15773400" cy="1988344"/>
            <a:chOff x="0" y="0"/>
            <a:chExt cx="21031200" cy="26511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031200" cy="2651126"/>
            </a:xfrm>
            <a:custGeom>
              <a:avLst/>
              <a:gdLst/>
              <a:ahLst/>
              <a:cxnLst/>
              <a:rect l="l" t="t" r="r" b="b"/>
              <a:pathLst>
                <a:path w="21031200" h="2651126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4573" b="-104573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21031200" cy="26416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184"/>
                </a:lnSpc>
              </a:pPr>
              <a:r>
                <a:rPr lang="en-US" sz="48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Future Roadmap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48740" y="2812733"/>
            <a:ext cx="15590520" cy="2954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Phase 1: Prototype 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Phase 2: API &amp; Market Data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Phase 3: IoT &amp; Weather API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Inter" panose="020B0604020202020204" charset="0"/>
              <a:ea typeface="Inter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Inter" panose="020B0604020202020204" charset="0"/>
                <a:ea typeface="Inter" panose="020B0604020202020204" charset="0"/>
              </a:rPr>
              <a:t>Phase 4: Nationwide Deployment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Inter" panose="020B0604020202020204" charset="0"/>
              <a:ea typeface="Inter" panose="020B0604020202020204" charset="0"/>
              <a:cs typeface="Inter"/>
              <a:sym typeface="Inter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6057900" y="9534525"/>
            <a:ext cx="6172200" cy="547688"/>
            <a:chOff x="0" y="0"/>
            <a:chExt cx="8229600" cy="7302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29600" cy="730250"/>
            </a:xfrm>
            <a:custGeom>
              <a:avLst/>
              <a:gdLst/>
              <a:ahLst/>
              <a:cxnLst/>
              <a:rect l="l" t="t" r="r" b="b"/>
              <a:pathLst>
                <a:path w="8229600" h="73025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82296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HackNovation 2.0 | R&amp;D Cell, GIET University, Gunupur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391" b="-96391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0"/>
              <a:ext cx="54864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8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911199" y="1"/>
            <a:ext cx="1376801" cy="1376801"/>
            <a:chOff x="0" y="0"/>
            <a:chExt cx="1835734" cy="183573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35785" cy="1835785"/>
            </a:xfrm>
            <a:custGeom>
              <a:avLst/>
              <a:gdLst/>
              <a:ahLst/>
              <a:cxnLst/>
              <a:rect l="l" t="t" r="r" b="b"/>
              <a:pathLst>
                <a:path w="1835785" h="1835785">
                  <a:moveTo>
                    <a:pt x="0" y="0"/>
                  </a:moveTo>
                  <a:lnTo>
                    <a:pt x="1835785" y="0"/>
                  </a:lnTo>
                  <a:lnTo>
                    <a:pt x="1835785" y="1835785"/>
                  </a:lnTo>
                  <a:lnTo>
                    <a:pt x="0" y="183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1166" y="9636919"/>
            <a:ext cx="1835069" cy="547688"/>
            <a:chOff x="0" y="0"/>
            <a:chExt cx="2446758" cy="7302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46758" cy="730250"/>
            </a:xfrm>
            <a:custGeom>
              <a:avLst/>
              <a:gdLst/>
              <a:ahLst/>
              <a:cxnLst/>
              <a:rect l="l" t="t" r="r" b="b"/>
              <a:pathLst>
                <a:path w="2446758" h="730250">
                  <a:moveTo>
                    <a:pt x="0" y="0"/>
                  </a:moveTo>
                  <a:lnTo>
                    <a:pt x="2446758" y="0"/>
                  </a:lnTo>
                  <a:lnTo>
                    <a:pt x="2446758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r="-23634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0"/>
              <a:ext cx="2446758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dirty="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InnovateX</a:t>
              </a:r>
              <a:endParaRPr lang="en-US" sz="1800" dirty="0">
                <a:solidFill>
                  <a:srgbClr val="767676"/>
                </a:solidFill>
                <a:latin typeface="Aptos"/>
                <a:ea typeface="Aptos"/>
                <a:cs typeface="Aptos"/>
                <a:sym typeface="Apto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288" y="9520238"/>
            <a:ext cx="18316575" cy="781050"/>
            <a:chOff x="0" y="0"/>
            <a:chExt cx="24422100" cy="1041400"/>
          </a:xfrm>
        </p:grpSpPr>
        <p:sp>
          <p:nvSpPr>
            <p:cNvPr id="3" name="Freeform 3"/>
            <p:cNvSpPr/>
            <p:nvPr/>
          </p:nvSpPr>
          <p:spPr>
            <a:xfrm>
              <a:off x="19050" y="19050"/>
              <a:ext cx="24384000" cy="1003300"/>
            </a:xfrm>
            <a:custGeom>
              <a:avLst/>
              <a:gdLst/>
              <a:ahLst/>
              <a:cxnLst/>
              <a:rect l="l" t="t" r="r" b="b"/>
              <a:pathLst>
                <a:path w="24384000" h="1003300">
                  <a:moveTo>
                    <a:pt x="0" y="0"/>
                  </a:moveTo>
                  <a:lnTo>
                    <a:pt x="24384000" y="0"/>
                  </a:lnTo>
                  <a:lnTo>
                    <a:pt x="24384000" y="1003300"/>
                  </a:lnTo>
                  <a:lnTo>
                    <a:pt x="0" y="10033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24422100" cy="1041400"/>
            </a:xfrm>
            <a:custGeom>
              <a:avLst/>
              <a:gdLst/>
              <a:ahLst/>
              <a:cxnLst/>
              <a:rect l="l" t="t" r="r" b="b"/>
              <a:pathLst>
                <a:path w="24422100" h="1041400">
                  <a:moveTo>
                    <a:pt x="19050" y="0"/>
                  </a:moveTo>
                  <a:lnTo>
                    <a:pt x="24403050" y="0"/>
                  </a:lnTo>
                  <a:cubicBezTo>
                    <a:pt x="24413590" y="0"/>
                    <a:pt x="24422100" y="8509"/>
                    <a:pt x="24422100" y="19050"/>
                  </a:cubicBezTo>
                  <a:lnTo>
                    <a:pt x="24422100" y="1022350"/>
                  </a:lnTo>
                  <a:cubicBezTo>
                    <a:pt x="24422100" y="1032891"/>
                    <a:pt x="24413590" y="1041400"/>
                    <a:pt x="24403050" y="1041400"/>
                  </a:cubicBezTo>
                  <a:lnTo>
                    <a:pt x="19050" y="1041400"/>
                  </a:lnTo>
                  <a:cubicBezTo>
                    <a:pt x="8509" y="1041400"/>
                    <a:pt x="0" y="1032891"/>
                    <a:pt x="0" y="1022350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1022350"/>
                  </a:lnTo>
                  <a:lnTo>
                    <a:pt x="19050" y="1022350"/>
                  </a:lnTo>
                  <a:lnTo>
                    <a:pt x="19050" y="1003300"/>
                  </a:lnTo>
                  <a:lnTo>
                    <a:pt x="24403050" y="1003300"/>
                  </a:lnTo>
                  <a:lnTo>
                    <a:pt x="24403050" y="1022350"/>
                  </a:lnTo>
                  <a:lnTo>
                    <a:pt x="24384000" y="1022350"/>
                  </a:lnTo>
                  <a:lnTo>
                    <a:pt x="24384000" y="19050"/>
                  </a:lnTo>
                  <a:lnTo>
                    <a:pt x="24403050" y="19050"/>
                  </a:lnTo>
                  <a:lnTo>
                    <a:pt x="24403050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0F9ED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57300" y="429930"/>
            <a:ext cx="841038" cy="117758"/>
            <a:chOff x="0" y="0"/>
            <a:chExt cx="1121385" cy="1570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1410" cy="156972"/>
            </a:xfrm>
            <a:custGeom>
              <a:avLst/>
              <a:gdLst/>
              <a:ahLst/>
              <a:cxnLst/>
              <a:rect l="l" t="t" r="r" b="b"/>
              <a:pathLst>
                <a:path w="1121410" h="156972">
                  <a:moveTo>
                    <a:pt x="0" y="0"/>
                  </a:moveTo>
                  <a:lnTo>
                    <a:pt x="1121410" y="0"/>
                  </a:lnTo>
                  <a:lnTo>
                    <a:pt x="1121410" y="156972"/>
                  </a:lnTo>
                  <a:lnTo>
                    <a:pt x="0" y="156972"/>
                  </a:lnTo>
                  <a:close/>
                </a:path>
              </a:pathLst>
            </a:custGeom>
            <a:solidFill>
              <a:srgbClr val="6062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7300" y="547688"/>
            <a:ext cx="15773400" cy="1988344"/>
            <a:chOff x="0" y="0"/>
            <a:chExt cx="21031200" cy="26511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031200" cy="2651126"/>
            </a:xfrm>
            <a:custGeom>
              <a:avLst/>
              <a:gdLst/>
              <a:ahLst/>
              <a:cxnLst/>
              <a:rect l="l" t="t" r="r" b="b"/>
              <a:pathLst>
                <a:path w="21031200" h="2651126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4573" b="-104573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21031200" cy="26416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184"/>
                </a:lnSpc>
              </a:pPr>
              <a:r>
                <a:rPr lang="en-US" sz="48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Team Profile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057900" y="9534525"/>
            <a:ext cx="6172200" cy="547688"/>
            <a:chOff x="0" y="0"/>
            <a:chExt cx="8229600" cy="7302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29600" cy="730250"/>
            </a:xfrm>
            <a:custGeom>
              <a:avLst/>
              <a:gdLst/>
              <a:ahLst/>
              <a:cxnLst/>
              <a:rect l="l" t="t" r="r" b="b"/>
              <a:pathLst>
                <a:path w="8229600" h="73025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82296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HackNovation 2.0 | R&amp;D Cell, GIET University, Gunupur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391" b="-96391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0"/>
              <a:ext cx="5486400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9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911199" y="1"/>
            <a:ext cx="1376801" cy="1376801"/>
            <a:chOff x="0" y="0"/>
            <a:chExt cx="1835734" cy="183573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35785" cy="1835785"/>
            </a:xfrm>
            <a:custGeom>
              <a:avLst/>
              <a:gdLst/>
              <a:ahLst/>
              <a:cxnLst/>
              <a:rect l="l" t="t" r="r" b="b"/>
              <a:pathLst>
                <a:path w="1835785" h="1835785">
                  <a:moveTo>
                    <a:pt x="0" y="0"/>
                  </a:moveTo>
                  <a:lnTo>
                    <a:pt x="1835785" y="0"/>
                  </a:lnTo>
                  <a:lnTo>
                    <a:pt x="1835785" y="1835785"/>
                  </a:lnTo>
                  <a:lnTo>
                    <a:pt x="0" y="183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1166" y="9636919"/>
            <a:ext cx="1835069" cy="547688"/>
            <a:chOff x="0" y="0"/>
            <a:chExt cx="2446758" cy="7302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46758" cy="730250"/>
            </a:xfrm>
            <a:custGeom>
              <a:avLst/>
              <a:gdLst/>
              <a:ahLst/>
              <a:cxnLst/>
              <a:rect l="l" t="t" r="r" b="b"/>
              <a:pathLst>
                <a:path w="2446758" h="730250">
                  <a:moveTo>
                    <a:pt x="0" y="0"/>
                  </a:moveTo>
                  <a:lnTo>
                    <a:pt x="2446758" y="0"/>
                  </a:lnTo>
                  <a:lnTo>
                    <a:pt x="2446758" y="730250"/>
                  </a:lnTo>
                  <a:lnTo>
                    <a:pt x="0" y="73025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9587" r="-236347" b="-16958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0"/>
              <a:ext cx="2446758" cy="730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160"/>
                </a:lnSpc>
              </a:pPr>
              <a:r>
                <a:rPr lang="en-US" dirty="0">
                  <a:solidFill>
                    <a:srgbClr val="767676"/>
                  </a:solidFill>
                  <a:latin typeface="Aptos"/>
                  <a:ea typeface="Aptos"/>
                  <a:cs typeface="Aptos"/>
                  <a:sym typeface="Aptos"/>
                </a:rPr>
                <a:t>InnovateX</a:t>
              </a:r>
              <a:endParaRPr lang="en-US" sz="1800" dirty="0">
                <a:solidFill>
                  <a:srgbClr val="767676"/>
                </a:solidFill>
                <a:latin typeface="Aptos"/>
                <a:ea typeface="Aptos"/>
                <a:cs typeface="Aptos"/>
                <a:sym typeface="Aptos"/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D7D08D6-B311-60EC-633F-A94297BD53C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193" y="2536032"/>
            <a:ext cx="2594307" cy="2540513"/>
          </a:xfrm>
          <a:prstGeom prst="ellipse">
            <a:avLst/>
          </a:prstGeom>
          <a:noFill/>
          <a:ln w="63500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5FDE13F-7FB8-DE47-2FC8-8C7E8137200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429" y="2535538"/>
            <a:ext cx="2594308" cy="25787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68522D6-FD6B-4C72-2622-22C4535E34C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928" y="2455151"/>
            <a:ext cx="2594308" cy="25787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D2B22C6-1DEF-E1D3-7400-4D4116DFB33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547" y="2455151"/>
            <a:ext cx="2586652" cy="25787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DD76CEB-F3D6-EF13-AFBB-27379549833C}"/>
              </a:ext>
            </a:extLst>
          </p:cNvPr>
          <p:cNvSpPr txBox="1"/>
          <p:nvPr/>
        </p:nvSpPr>
        <p:spPr>
          <a:xfrm>
            <a:off x="955946" y="5333242"/>
            <a:ext cx="335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Anand Prasad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25CSE133</a:t>
            </a:r>
          </a:p>
          <a:p>
            <a:pPr algn="ctr"/>
            <a:r>
              <a:rPr lang="en-IN" sz="2400" dirty="0" err="1">
                <a:latin typeface="Inter" panose="020B0604020202020204" charset="0"/>
                <a:ea typeface="Inter" panose="020B0604020202020204" charset="0"/>
              </a:rPr>
              <a:t>B.Tech</a:t>
            </a: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 CSE(2</a:t>
            </a:r>
            <a:r>
              <a:rPr lang="en-IN" sz="2400" baseline="30000" dirty="0">
                <a:latin typeface="Inter" panose="020B0604020202020204" charset="0"/>
                <a:ea typeface="Inter" panose="020B0604020202020204" charset="0"/>
              </a:rPr>
              <a:t>nd</a:t>
            </a: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 Sem)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AI/ML &amp; Backend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Developer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465F62-1D67-A587-D441-DD7C80D248E8}"/>
              </a:ext>
            </a:extLst>
          </p:cNvPr>
          <p:cNvSpPr txBox="1"/>
          <p:nvPr/>
        </p:nvSpPr>
        <p:spPr>
          <a:xfrm>
            <a:off x="9906000" y="5333241"/>
            <a:ext cx="335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Ashmit </a:t>
            </a:r>
            <a:r>
              <a:rPr lang="en-IN" sz="2400" dirty="0" err="1">
                <a:latin typeface="Inter" panose="020B0604020202020204" charset="0"/>
                <a:ea typeface="Inter" panose="020B0604020202020204" charset="0"/>
              </a:rPr>
              <a:t>Akhouri</a:t>
            </a:r>
            <a:endParaRPr lang="en-IN" sz="2400" dirty="0">
              <a:latin typeface="Inter" panose="020B0604020202020204" charset="0"/>
              <a:ea typeface="Inter" panose="020B0604020202020204" charset="0"/>
            </a:endParaRP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25CSE150</a:t>
            </a:r>
          </a:p>
          <a:p>
            <a:pPr algn="ctr"/>
            <a:r>
              <a:rPr lang="en-IN" sz="2400" dirty="0" err="1">
                <a:latin typeface="Inter" panose="020B0604020202020204" charset="0"/>
                <a:ea typeface="Inter" panose="020B0604020202020204" charset="0"/>
              </a:rPr>
              <a:t>B.Tech</a:t>
            </a: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 CSE(2</a:t>
            </a:r>
            <a:r>
              <a:rPr lang="en-IN" sz="2400" baseline="30000" dirty="0">
                <a:latin typeface="Inter" panose="020B0604020202020204" charset="0"/>
                <a:ea typeface="Inter" panose="020B0604020202020204" charset="0"/>
              </a:rPr>
              <a:t>nd</a:t>
            </a: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 Sem)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Frontend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Developer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C50C956-FBD5-B476-BF76-8BE2B018B0D0}"/>
              </a:ext>
            </a:extLst>
          </p:cNvPr>
          <p:cNvSpPr txBox="1"/>
          <p:nvPr/>
        </p:nvSpPr>
        <p:spPr>
          <a:xfrm>
            <a:off x="5417183" y="5333239"/>
            <a:ext cx="335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Tarak Nath Dey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25CSE134</a:t>
            </a:r>
          </a:p>
          <a:p>
            <a:pPr algn="ctr"/>
            <a:r>
              <a:rPr lang="en-IN" sz="2400" dirty="0" err="1">
                <a:latin typeface="Inter" panose="020B0604020202020204" charset="0"/>
                <a:ea typeface="Inter" panose="020B0604020202020204" charset="0"/>
              </a:rPr>
              <a:t>B.Tech</a:t>
            </a: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 CSE(2</a:t>
            </a:r>
            <a:r>
              <a:rPr lang="en-IN" sz="2400" baseline="30000" dirty="0">
                <a:latin typeface="Inter" panose="020B0604020202020204" charset="0"/>
                <a:ea typeface="Inter" panose="020B0604020202020204" charset="0"/>
              </a:rPr>
              <a:t>nd</a:t>
            </a: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 Sem)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Content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Writer, Designer &amp;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Software Tester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E2F206-C15F-D3F9-0402-29BC168C91BC}"/>
              </a:ext>
            </a:extLst>
          </p:cNvPr>
          <p:cNvSpPr txBox="1"/>
          <p:nvPr/>
        </p:nvSpPr>
        <p:spPr>
          <a:xfrm>
            <a:off x="13975625" y="5333240"/>
            <a:ext cx="335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Sanjay Saw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25CSE149</a:t>
            </a:r>
          </a:p>
          <a:p>
            <a:pPr algn="ctr"/>
            <a:r>
              <a:rPr lang="en-IN" sz="2400" dirty="0" err="1">
                <a:latin typeface="Inter" panose="020B0604020202020204" charset="0"/>
                <a:ea typeface="Inter" panose="020B0604020202020204" charset="0"/>
              </a:rPr>
              <a:t>B.Tech</a:t>
            </a: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 CSE(2</a:t>
            </a:r>
            <a:r>
              <a:rPr lang="en-IN" sz="2400" baseline="30000" dirty="0">
                <a:latin typeface="Inter" panose="020B0604020202020204" charset="0"/>
                <a:ea typeface="Inter" panose="020B0604020202020204" charset="0"/>
              </a:rPr>
              <a:t>nd</a:t>
            </a:r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 Sem)</a:t>
            </a:r>
          </a:p>
          <a:p>
            <a:pPr algn="ctr"/>
            <a:r>
              <a:rPr lang="en-IN" sz="2400" dirty="0">
                <a:latin typeface="Inter" panose="020B0604020202020204" charset="0"/>
                <a:ea typeface="Inter" panose="020B0604020202020204" charset="0"/>
              </a:rPr>
              <a:t>Presenter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844</Words>
  <Application>Microsoft Office PowerPoint</Application>
  <PresentationFormat>Custom</PresentationFormat>
  <Paragraphs>182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Poppins Semi-Bold</vt:lpstr>
      <vt:lpstr>Inter</vt:lpstr>
      <vt:lpstr>Poppins Bold</vt:lpstr>
      <vt:lpstr>Glock Grotesk 2.0 Ultra-Bold</vt:lpstr>
      <vt:lpstr>Aptos</vt:lpstr>
      <vt:lpstr>Arial</vt:lpstr>
      <vt:lpstr>Poppins Medium</vt:lpstr>
      <vt:lpstr>Arial Bold</vt:lpstr>
      <vt:lpstr>Courier New</vt:lpstr>
      <vt:lpstr>Open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Pitch_Deck_Template.pptx</dc:title>
  <dc:creator>Tarak Nath Dey</dc:creator>
  <cp:lastModifiedBy>Tarak Nath Dey</cp:lastModifiedBy>
  <cp:revision>6</cp:revision>
  <dcterms:created xsi:type="dcterms:W3CDTF">2006-08-16T00:00:00Z</dcterms:created>
  <dcterms:modified xsi:type="dcterms:W3CDTF">2026-02-22T03:42:25Z</dcterms:modified>
  <dc:identifier>DAHBvOeQT0M</dc:identifier>
</cp:coreProperties>
</file>

<file path=docProps/thumbnail.jpeg>
</file>